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8"/>
  </p:notesMasterIdLst>
  <p:handoutMasterIdLst>
    <p:handoutMasterId r:id="rId19"/>
  </p:handoutMasterIdLst>
  <p:sldIdLst>
    <p:sldId id="263" r:id="rId2"/>
    <p:sldId id="269" r:id="rId3"/>
    <p:sldId id="270" r:id="rId4"/>
    <p:sldId id="271" r:id="rId5"/>
    <p:sldId id="274" r:id="rId6"/>
    <p:sldId id="272" r:id="rId7"/>
    <p:sldId id="273" r:id="rId8"/>
    <p:sldId id="276" r:id="rId9"/>
    <p:sldId id="275" r:id="rId10"/>
    <p:sldId id="277" r:id="rId11"/>
    <p:sldId id="278" r:id="rId12"/>
    <p:sldId id="280" r:id="rId13"/>
    <p:sldId id="281" r:id="rId14"/>
    <p:sldId id="282" r:id="rId15"/>
    <p:sldId id="283" r:id="rId16"/>
    <p:sldId id="284" r:id="rId17"/>
  </p:sldIdLst>
  <p:sldSz cx="9144000" cy="6858000" type="screen4x3"/>
  <p:notesSz cx="6858000" cy="9144000"/>
  <p:defaultTex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ctr" rtl="0" fontAlgn="base">
      <a:spcBef>
        <a:spcPct val="0"/>
      </a:spcBef>
      <a:spcAft>
        <a:spcPct val="0"/>
      </a:spcAft>
      <a:defRPr sz="1400" kern="1200">
        <a:solidFill>
          <a:schemeClr val="tx1"/>
        </a:solidFill>
        <a:latin typeface="Arial" charset="0"/>
        <a:ea typeface="+mn-ea"/>
        <a:cs typeface="+mn-cs"/>
      </a:defRPr>
    </a:lvl2pPr>
    <a:lvl3pPr marL="914400" algn="ctr" rtl="0" fontAlgn="base">
      <a:spcBef>
        <a:spcPct val="0"/>
      </a:spcBef>
      <a:spcAft>
        <a:spcPct val="0"/>
      </a:spcAft>
      <a:defRPr sz="1400" kern="1200">
        <a:solidFill>
          <a:schemeClr val="tx1"/>
        </a:solidFill>
        <a:latin typeface="Arial" charset="0"/>
        <a:ea typeface="+mn-ea"/>
        <a:cs typeface="+mn-cs"/>
      </a:defRPr>
    </a:lvl3pPr>
    <a:lvl4pPr marL="1371600" algn="ctr" rtl="0" fontAlgn="base">
      <a:spcBef>
        <a:spcPct val="0"/>
      </a:spcBef>
      <a:spcAft>
        <a:spcPct val="0"/>
      </a:spcAft>
      <a:defRPr sz="1400" kern="1200">
        <a:solidFill>
          <a:schemeClr val="tx1"/>
        </a:solidFill>
        <a:latin typeface="Arial" charset="0"/>
        <a:ea typeface="+mn-ea"/>
        <a:cs typeface="+mn-cs"/>
      </a:defRPr>
    </a:lvl4pPr>
    <a:lvl5pPr marL="1828800" algn="ctr" rtl="0" fontAlgn="base">
      <a:spcBef>
        <a:spcPct val="0"/>
      </a:spcBef>
      <a:spcAft>
        <a:spcPct val="0"/>
      </a:spcAft>
      <a:defRPr sz="1400" kern="1200">
        <a:solidFill>
          <a:schemeClr val="tx1"/>
        </a:solidFill>
        <a:latin typeface="Arial" charset="0"/>
        <a:ea typeface="+mn-ea"/>
        <a:cs typeface="+mn-cs"/>
      </a:defRPr>
    </a:lvl5pPr>
    <a:lvl6pPr marL="2286000" algn="l" defTabSz="457200" rtl="0" eaLnBrk="1" latinLnBrk="0" hangingPunct="1">
      <a:defRPr sz="1400" kern="1200">
        <a:solidFill>
          <a:schemeClr val="tx1"/>
        </a:solidFill>
        <a:latin typeface="Arial" charset="0"/>
        <a:ea typeface="+mn-ea"/>
        <a:cs typeface="+mn-cs"/>
      </a:defRPr>
    </a:lvl6pPr>
    <a:lvl7pPr marL="2743200" algn="l" defTabSz="457200" rtl="0" eaLnBrk="1" latinLnBrk="0" hangingPunct="1">
      <a:defRPr sz="1400" kern="1200">
        <a:solidFill>
          <a:schemeClr val="tx1"/>
        </a:solidFill>
        <a:latin typeface="Arial" charset="0"/>
        <a:ea typeface="+mn-ea"/>
        <a:cs typeface="+mn-cs"/>
      </a:defRPr>
    </a:lvl7pPr>
    <a:lvl8pPr marL="3200400" algn="l" defTabSz="457200" rtl="0" eaLnBrk="1" latinLnBrk="0" hangingPunct="1">
      <a:defRPr sz="1400" kern="1200">
        <a:solidFill>
          <a:schemeClr val="tx1"/>
        </a:solidFill>
        <a:latin typeface="Arial" charset="0"/>
        <a:ea typeface="+mn-ea"/>
        <a:cs typeface="+mn-cs"/>
      </a:defRPr>
    </a:lvl8pPr>
    <a:lvl9pPr marL="3657600" algn="l" defTabSz="4572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C6600"/>
    <a:srgbClr val="003366"/>
    <a:srgbClr val="006E08"/>
    <a:srgbClr val="004C05"/>
    <a:srgbClr val="003300"/>
    <a:srgbClr val="336699"/>
    <a:srgbClr val="33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46" autoAdjust="0"/>
    <p:restoredTop sz="94652"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024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974621-AFB0-2E47-94FF-760003C4F7B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F505A-6B26-4D42-A09F-F8B4AAEBFD17}" type="datetimeFigureOut">
              <a:rPr lang="en-US" smtClean="0"/>
              <a:t>12/10/2012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990AD2-C181-4E64-A8C1-D9A10B88DFE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4990AD2-C181-4E64-A8C1-D9A10B88DFE1}"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FB298364-E138-AC40-BCDD-1EC8B991295D}"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FDAEA-5370-7747-A94F-44A3DE07CEF9}"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FDAEA-5370-7747-A94F-44A3DE07CEF9}"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transition spd="med">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2D6894-FBBC-4F47-A249-B0BD26DFBC0D}"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A5F4A8-F201-6844-ACE6-C9CFD178D5ED}"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7FD732-F41C-AA4D-95E4-D4AF5C15D513}"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AA9A6A93-6D91-E847-AE4C-23C2B6C8E4B2}"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GB" smtClean="0"/>
              <a:t>Click icon to add picture</a:t>
            </a:r>
            <a:endParaRPr/>
          </a:p>
        </p:txBody>
      </p:sp>
    </p:spTree>
  </p:cSld>
  <p:clrMapOvr>
    <a:masterClrMapping/>
  </p:clrMapOvr>
  <p:transition spd="med">
    <p:circl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FDAEA-5370-7747-A94F-44A3DE07CEF9}" type="slidenum">
              <a:rPr lang="en-US" smtClean="0"/>
              <a:pPr/>
              <a:t>‹#›</a:t>
            </a:fld>
            <a:endParaRPr lang="en-US"/>
          </a:p>
        </p:txBody>
      </p:sp>
    </p:spTree>
  </p:cSld>
  <p:clrMapOvr>
    <a:masterClrMapping/>
  </p:clrMapOvr>
  <p:transition spd="med">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FDAEA-5370-7747-A94F-44A3DE07CEF9}"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Click icon to add picture</a:t>
            </a:r>
            <a:endParaRPr/>
          </a:p>
        </p:txBody>
      </p:sp>
    </p:spTree>
  </p:cSld>
  <p:clrMapOvr>
    <a:masterClrMapping/>
  </p:clrMapOvr>
  <p:transition spd="med">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FC275-C07D-9F49-A348-9B32225CE9B0}"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AAC40-A245-D947-BFC2-E5B63C412585}"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AFC59-BF08-8645-8A47-988F9EB8898C}"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C07FDAEA-5370-7747-A94F-44A3DE07CEF9}"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GB"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C07FDAEA-5370-7747-A94F-44A3DE07CEF9}"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GB" smtClean="0"/>
              <a:t>Click icon to add picture</a:t>
            </a:r>
            <a:endParaRPr/>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08C2282D-0973-7B4A-9A08-5B407E4D2D09}"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C07FDAEA-5370-7747-A94F-44A3DE07CEF9}"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GB" smtClean="0"/>
              <a:t>Click icon to add picture</a:t>
            </a:r>
            <a:endParaRPr/>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305FD-FF23-3740-9D88-BF17CE38DC24}"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C4C92-70AE-4F46-901F-DD50E16FA224}" type="slidenum">
              <a:rPr lang="en-US" smtClean="0"/>
              <a:pPr/>
              <a:t>‹#›</a:t>
            </a:fld>
            <a:endParaRPr lang="en-US"/>
          </a:p>
        </p:txBody>
      </p:sp>
    </p:spTree>
  </p:cSld>
  <p:clrMapOvr>
    <a:masterClrMapping/>
  </p:clrMapOvr>
  <p:transition spd="med">
    <p:circl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FDAEA-5370-7747-A94F-44A3DE07CEF9}"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C07FDAEA-5370-7747-A94F-44A3DE07CE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Lst>
  <p:transition spd="med">
    <p:circle/>
  </p:transition>
  <p:timing>
    <p:tnLst>
      <p:par>
        <p:cTn id="1" dur="indefinite" restart="never" nodeType="tmRoot"/>
      </p:par>
    </p:tnLst>
  </p:timing>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ctrTitle"/>
          </p:nvPr>
        </p:nvSpPr>
        <p:spPr/>
        <p:txBody>
          <a:bodyPr>
            <a:normAutofit fontScale="90000"/>
          </a:bodyPr>
          <a:lstStyle/>
          <a:p>
            <a:r>
              <a:rPr lang="en-US" dirty="0" smtClean="0"/>
              <a:t>A Hell of a Problem</a:t>
            </a:r>
            <a:endParaRPr lang="en-US" dirty="0"/>
          </a:p>
        </p:txBody>
      </p:sp>
      <p:sp>
        <p:nvSpPr>
          <p:cNvPr id="72709" name="Rectangle 5"/>
          <p:cNvSpPr>
            <a:spLocks noGrp="1" noChangeArrowheads="1"/>
          </p:cNvSpPr>
          <p:nvPr>
            <p:ph type="subTitle" idx="1"/>
          </p:nvPr>
        </p:nvSpPr>
        <p:spPr>
          <a:xfrm>
            <a:off x="3276600" y="5486400"/>
            <a:ext cx="4953000" cy="1066800"/>
          </a:xfrm>
        </p:spPr>
        <p:txBody>
          <a:bodyPr/>
          <a:lstStyle/>
          <a:p>
            <a:pPr>
              <a:lnSpc>
                <a:spcPct val="90000"/>
              </a:lnSpc>
            </a:pPr>
            <a:r>
              <a:rPr lang="en-US" dirty="0" smtClean="0"/>
              <a:t>St Michael and All Angels</a:t>
            </a:r>
          </a:p>
          <a:p>
            <a:pPr>
              <a:lnSpc>
                <a:spcPct val="90000"/>
              </a:lnSpc>
            </a:pPr>
            <a:r>
              <a:rPr lang="en-US" dirty="0" smtClean="0"/>
              <a:t>(8 Dec 2012)</a:t>
            </a:r>
            <a:endParaRPr lang="en-US" dirty="0"/>
          </a:p>
        </p:txBody>
      </p:sp>
      <p:pic>
        <p:nvPicPr>
          <p:cNvPr id="4" name="Picture 3"/>
          <p:cNvPicPr>
            <a:picLocks noChangeAspect="1"/>
          </p:cNvPicPr>
          <p:nvPr/>
        </p:nvPicPr>
        <p:blipFill>
          <a:blip r:embed="rId3"/>
          <a:stretch>
            <a:fillRect/>
          </a:stretch>
        </p:blipFill>
        <p:spPr>
          <a:xfrm>
            <a:off x="3505200" y="609600"/>
            <a:ext cx="4986327" cy="3289300"/>
          </a:xfrm>
          <a:prstGeom prst="rect">
            <a:avLst/>
          </a:prstGeom>
        </p:spPr>
      </p:pic>
    </p:spTree>
  </p:cSld>
  <p:clrMapOvr>
    <a:masterClrMapping/>
  </p:clrMapOvr>
  <p:transition spd="med">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freedom:</a:t>
            </a:r>
            <a:br>
              <a:rPr lang="en-US" dirty="0" smtClean="0"/>
            </a:br>
            <a:r>
              <a:rPr lang="en-US" dirty="0" err="1" smtClean="0"/>
              <a:t>Compatibilism</a:t>
            </a:r>
            <a:r>
              <a:rPr lang="en-US" dirty="0" smtClean="0"/>
              <a:t> (Calvinism)</a:t>
            </a:r>
            <a:endParaRPr lang="en-US" dirty="0"/>
          </a:p>
        </p:txBody>
      </p:sp>
      <p:sp>
        <p:nvSpPr>
          <p:cNvPr id="3" name="Content Placeholder 2"/>
          <p:cNvSpPr>
            <a:spLocks noGrp="1"/>
          </p:cNvSpPr>
          <p:nvPr>
            <p:ph idx="1"/>
          </p:nvPr>
        </p:nvSpPr>
        <p:spPr/>
        <p:txBody>
          <a:bodyPr>
            <a:normAutofit fontScale="92500"/>
          </a:bodyPr>
          <a:lstStyle/>
          <a:p>
            <a:r>
              <a:rPr lang="en-US" dirty="0" smtClean="0"/>
              <a:t>1. God, being omnipotent, </a:t>
            </a:r>
            <a:r>
              <a:rPr lang="en-US" i="1" dirty="0" smtClean="0"/>
              <a:t>could </a:t>
            </a:r>
            <a:r>
              <a:rPr lang="en-US" dirty="0" smtClean="0"/>
              <a:t>cause all people to freely choose to accept Christ</a:t>
            </a:r>
          </a:p>
          <a:p>
            <a:r>
              <a:rPr lang="en-US" dirty="0" smtClean="0"/>
              <a:t>2. God, being omniscient, would </a:t>
            </a:r>
            <a:r>
              <a:rPr lang="en-US" i="1" dirty="0" smtClean="0"/>
              <a:t>know how </a:t>
            </a:r>
            <a:r>
              <a:rPr lang="en-US" dirty="0" smtClean="0"/>
              <a:t>to cause all people to freely accept Christ</a:t>
            </a:r>
          </a:p>
          <a:p>
            <a:r>
              <a:rPr lang="en-US" dirty="0" smtClean="0"/>
              <a:t>3. God, being </a:t>
            </a:r>
            <a:r>
              <a:rPr lang="en-US" dirty="0" err="1" smtClean="0"/>
              <a:t>omnibenevolent</a:t>
            </a:r>
            <a:r>
              <a:rPr lang="en-US" dirty="0" smtClean="0"/>
              <a:t>, would </a:t>
            </a:r>
            <a:r>
              <a:rPr lang="en-US" i="1" dirty="0" smtClean="0"/>
              <a:t>want</a:t>
            </a:r>
            <a:r>
              <a:rPr lang="en-US" dirty="0" smtClean="0"/>
              <a:t> to cause all people to freely accept Christ</a:t>
            </a:r>
          </a:p>
          <a:p>
            <a:r>
              <a:rPr lang="en-US" dirty="0" smtClean="0"/>
              <a:t>Now 1–3 entail</a:t>
            </a:r>
          </a:p>
          <a:p>
            <a:r>
              <a:rPr lang="en-US" dirty="0" smtClean="0"/>
              <a:t>4. God </a:t>
            </a:r>
            <a:r>
              <a:rPr lang="en-US" i="1" dirty="0" smtClean="0"/>
              <a:t>will</a:t>
            </a:r>
            <a:r>
              <a:rPr lang="en-US" dirty="0" smtClean="0"/>
              <a:t> cause all people to freely accept Christ</a:t>
            </a:r>
          </a:p>
          <a:p>
            <a:r>
              <a:rPr lang="en-US" dirty="0" smtClean="0"/>
              <a:t>5. Therefore, all people will freely accept Christ</a:t>
            </a:r>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freedom:</a:t>
            </a:r>
            <a:br>
              <a:rPr lang="en-US" dirty="0" smtClean="0"/>
            </a:br>
            <a:r>
              <a:rPr lang="en-US" dirty="0" err="1" smtClean="0"/>
              <a:t>Compatibilism</a:t>
            </a:r>
            <a:r>
              <a:rPr lang="en-US" dirty="0" smtClean="0"/>
              <a:t> (Calvinism)</a:t>
            </a:r>
            <a:endParaRPr lang="en-US" dirty="0"/>
          </a:p>
        </p:txBody>
      </p:sp>
      <p:sp>
        <p:nvSpPr>
          <p:cNvPr id="3" name="Content Placeholder 2"/>
          <p:cNvSpPr>
            <a:spLocks noGrp="1"/>
          </p:cNvSpPr>
          <p:nvPr>
            <p:ph idx="1"/>
          </p:nvPr>
        </p:nvSpPr>
        <p:spPr/>
        <p:txBody>
          <a:bodyPr/>
          <a:lstStyle/>
          <a:p>
            <a:r>
              <a:rPr lang="en-US" dirty="0" smtClean="0"/>
              <a:t>So for Calvinists God </a:t>
            </a:r>
            <a:r>
              <a:rPr lang="en-US" u="sng" dirty="0" smtClean="0"/>
              <a:t>could</a:t>
            </a:r>
            <a:r>
              <a:rPr lang="en-US" dirty="0" smtClean="0"/>
              <a:t> save everyone without violating anyone’s freedom. But he chooses not to.</a:t>
            </a:r>
          </a:p>
          <a:p>
            <a:r>
              <a:rPr lang="en-US" dirty="0" smtClean="0"/>
              <a:t>Some have defended this divine choice by saying that God has to display the fullness of his glory in creation, and this is the glory of his love and the glory of his justice. But …</a:t>
            </a:r>
          </a:p>
          <a:p>
            <a:r>
              <a:rPr lang="en-US" dirty="0" smtClean="0"/>
              <a:t>How is this view compatible with the claim that “God is love”?</a:t>
            </a:r>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freedom:</a:t>
            </a:r>
            <a:br>
              <a:rPr lang="en-US" dirty="0" smtClean="0"/>
            </a:br>
            <a:r>
              <a:rPr lang="en-US" dirty="0" smtClean="0"/>
              <a:t>Libertarianism (</a:t>
            </a:r>
            <a:r>
              <a:rPr lang="en-US" dirty="0" err="1" smtClean="0"/>
              <a:t>Molinism</a:t>
            </a:r>
            <a:r>
              <a:rPr lang="en-US" dirty="0" smtClean="0"/>
              <a:t>)</a:t>
            </a:r>
            <a:endParaRPr lang="en-US" dirty="0"/>
          </a:p>
        </p:txBody>
      </p:sp>
      <p:sp>
        <p:nvSpPr>
          <p:cNvPr id="3" name="Content Placeholder 2"/>
          <p:cNvSpPr>
            <a:spLocks noGrp="1"/>
          </p:cNvSpPr>
          <p:nvPr>
            <p:ph idx="1"/>
          </p:nvPr>
        </p:nvSpPr>
        <p:spPr/>
        <p:txBody>
          <a:bodyPr/>
          <a:lstStyle/>
          <a:p>
            <a:r>
              <a:rPr lang="en-US" dirty="0" err="1" smtClean="0"/>
              <a:t>Molinism</a:t>
            </a:r>
            <a:r>
              <a:rPr lang="en-US" dirty="0" smtClean="0"/>
              <a:t>: God not only knows all the things that we </a:t>
            </a:r>
            <a:r>
              <a:rPr lang="en-US" i="1" dirty="0" smtClean="0"/>
              <a:t>could</a:t>
            </a:r>
            <a:r>
              <a:rPr lang="en-US" dirty="0" smtClean="0"/>
              <a:t> freely choose in situation </a:t>
            </a:r>
            <a:r>
              <a:rPr lang="en-US" dirty="0" err="1" smtClean="0"/>
              <a:t>x</a:t>
            </a:r>
            <a:r>
              <a:rPr lang="en-US" dirty="0" smtClean="0"/>
              <a:t> but also what we </a:t>
            </a:r>
            <a:r>
              <a:rPr lang="en-US" i="1" dirty="0" smtClean="0"/>
              <a:t>would</a:t>
            </a:r>
            <a:r>
              <a:rPr lang="en-US" dirty="0" smtClean="0"/>
              <a:t> freely choose if we were placed in situation </a:t>
            </a:r>
            <a:r>
              <a:rPr lang="en-US" dirty="0" err="1" smtClean="0"/>
              <a:t>x</a:t>
            </a:r>
            <a:r>
              <a:rPr lang="en-US" dirty="0" smtClean="0"/>
              <a:t>. So God can bring about his will without violating our freedom if he actualizes situations in which he knows that we will freely choose the right thing.</a:t>
            </a:r>
          </a:p>
          <a:p>
            <a:r>
              <a:rPr lang="en-US" dirty="0" smtClean="0"/>
              <a:t>God can choose to actualize a possible world in which he knows we will all freely choose to accept him</a:t>
            </a:r>
          </a:p>
          <a:p>
            <a:r>
              <a:rPr lang="en-US" dirty="0" smtClean="0"/>
              <a:t>So why would he not do so?</a:t>
            </a:r>
          </a:p>
          <a:p>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freedom:</a:t>
            </a:r>
            <a:br>
              <a:rPr lang="en-US" dirty="0" smtClean="0"/>
            </a:br>
            <a:r>
              <a:rPr lang="en-US" dirty="0" smtClean="0"/>
              <a:t>Thomas </a:t>
            </a:r>
            <a:r>
              <a:rPr lang="en-US" dirty="0" err="1" smtClean="0"/>
              <a:t>Talbott</a:t>
            </a:r>
            <a:endParaRPr lang="en-US" dirty="0"/>
          </a:p>
        </p:txBody>
      </p:sp>
      <p:sp>
        <p:nvSpPr>
          <p:cNvPr id="3" name="Content Placeholder 2"/>
          <p:cNvSpPr>
            <a:spLocks noGrp="1"/>
          </p:cNvSpPr>
          <p:nvPr>
            <p:ph idx="1"/>
          </p:nvPr>
        </p:nvSpPr>
        <p:spPr>
          <a:xfrm>
            <a:off x="457199" y="2209800"/>
            <a:ext cx="7162801" cy="4343400"/>
          </a:xfrm>
        </p:spPr>
        <p:txBody>
          <a:bodyPr>
            <a:normAutofit fontScale="85000" lnSpcReduction="10000"/>
          </a:bodyPr>
          <a:lstStyle/>
          <a:p>
            <a:r>
              <a:rPr lang="en-US" dirty="0" err="1" smtClean="0"/>
              <a:t>Talbott</a:t>
            </a:r>
            <a:r>
              <a:rPr lang="en-US" dirty="0" smtClean="0"/>
              <a:t> argues that “if someone does something in the absence of any motive for doing it and in the presence of an exceedingly strong motive for not doing it, then he or she displays the kind of irrationality that is incompatible with free choice”</a:t>
            </a:r>
          </a:p>
          <a:p>
            <a:r>
              <a:rPr lang="en-US" dirty="0" smtClean="0"/>
              <a:t>E.g., someone putting their hand in a fire when they believed they had no reason for doing so and strong reasons not to. We would not say the act was freely chosen.</a:t>
            </a:r>
          </a:p>
          <a:p>
            <a:r>
              <a:rPr lang="en-US" dirty="0" smtClean="0"/>
              <a:t>The choice to submit to God’s gospel is directly analogous; making a </a:t>
            </a:r>
            <a:r>
              <a:rPr lang="en-US" i="1" dirty="0" smtClean="0"/>
              <a:t>fully informed </a:t>
            </a:r>
            <a:r>
              <a:rPr lang="en-US" dirty="0" smtClean="0"/>
              <a:t>decision to reject it makes </a:t>
            </a:r>
            <a:r>
              <a:rPr lang="en-US" u="sng" dirty="0" smtClean="0"/>
              <a:t>no sense</a:t>
            </a:r>
          </a:p>
          <a:p>
            <a:r>
              <a:rPr lang="en-US" dirty="0" smtClean="0"/>
              <a:t> So God could only create a situation in which people freely reject him forever if he acted to keep them from fully understanding the nature of their choice. </a:t>
            </a:r>
          </a:p>
          <a:p>
            <a:r>
              <a:rPr lang="en-US" dirty="0" smtClean="0"/>
              <a:t>Given the terrible consequences, why would God do that?</a:t>
            </a:r>
          </a:p>
          <a:p>
            <a:endParaRPr lang="en-US" dirty="0"/>
          </a:p>
        </p:txBody>
      </p:sp>
      <p:pic>
        <p:nvPicPr>
          <p:cNvPr id="5" name="Picture 4"/>
          <p:cNvPicPr>
            <a:picLocks noChangeAspect="1"/>
          </p:cNvPicPr>
          <p:nvPr/>
        </p:nvPicPr>
        <p:blipFill>
          <a:blip r:embed="rId3"/>
          <a:stretch>
            <a:fillRect/>
          </a:stretch>
        </p:blipFill>
        <p:spPr>
          <a:xfrm>
            <a:off x="7112000" y="5334000"/>
            <a:ext cx="1727200" cy="12954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freedom:</a:t>
            </a:r>
            <a:br>
              <a:rPr lang="en-US" dirty="0" smtClean="0"/>
            </a:br>
            <a:r>
              <a:rPr lang="en-US" dirty="0" smtClean="0"/>
              <a:t>Generic problems	</a:t>
            </a:r>
            <a:endParaRPr lang="en-US" dirty="0"/>
          </a:p>
        </p:txBody>
      </p:sp>
      <p:sp>
        <p:nvSpPr>
          <p:cNvPr id="3" name="Content Placeholder 2"/>
          <p:cNvSpPr>
            <a:spLocks noGrp="1"/>
          </p:cNvSpPr>
          <p:nvPr>
            <p:ph idx="1"/>
          </p:nvPr>
        </p:nvSpPr>
        <p:spPr/>
        <p:txBody>
          <a:bodyPr/>
          <a:lstStyle/>
          <a:p>
            <a:r>
              <a:rPr lang="en-US" dirty="0" smtClean="0"/>
              <a:t>Is the ability to choose something that is fundamentally irrational and for one’s eternal self-harm worth preserving for all time, at all costs? Or is its value more limited?</a:t>
            </a:r>
          </a:p>
          <a:p>
            <a:r>
              <a:rPr lang="en-US" dirty="0" smtClean="0"/>
              <a:t>Does God allow his ultimate purposes for creation to depend on the irrational decisions of his creatures? Would that not be an act of reckless irresponsibility?</a:t>
            </a:r>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God</a:t>
            </a:r>
            <a:endParaRPr lang="en-US" dirty="0"/>
          </a:p>
        </p:txBody>
      </p:sp>
      <p:sp>
        <p:nvSpPr>
          <p:cNvPr id="3" name="Content Placeholder 2"/>
          <p:cNvSpPr>
            <a:spLocks noGrp="1"/>
          </p:cNvSpPr>
          <p:nvPr>
            <p:ph idx="1"/>
          </p:nvPr>
        </p:nvSpPr>
        <p:spPr/>
        <p:txBody>
          <a:bodyPr>
            <a:normAutofit fontScale="92500"/>
          </a:bodyPr>
          <a:lstStyle/>
          <a:p>
            <a:r>
              <a:rPr lang="en-US" dirty="0" smtClean="0"/>
              <a:t>1. If God is all loving then God will want to redeem all people</a:t>
            </a:r>
          </a:p>
          <a:p>
            <a:r>
              <a:rPr lang="en-US" dirty="0" smtClean="0"/>
              <a:t>2. If God is omniscient and omnipotent then God will know how to and be able to redeem all people</a:t>
            </a:r>
          </a:p>
          <a:p>
            <a:r>
              <a:rPr lang="en-US" dirty="0" smtClean="0"/>
              <a:t>3. Therefore, God will redeem all people</a:t>
            </a:r>
          </a:p>
          <a:p>
            <a:r>
              <a:rPr lang="en-US" dirty="0" smtClean="0"/>
              <a:t>The problem is this: if you wish to deny 3 and insert an eternal hell in its place you need to reject either 1 or 2. </a:t>
            </a:r>
          </a:p>
          <a:p>
            <a:r>
              <a:rPr lang="en-US" dirty="0" smtClean="0"/>
              <a:t>To preserve hell is it worth sacrificing the divine perfections of love, knowledge, or power? </a:t>
            </a:r>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hell</a:t>
            </a:r>
            <a:endParaRPr lang="en-US" dirty="0"/>
          </a:p>
        </p:txBody>
      </p:sp>
      <p:sp>
        <p:nvSpPr>
          <p:cNvPr id="3" name="Content Placeholder 2"/>
          <p:cNvSpPr>
            <a:spLocks noGrp="1"/>
          </p:cNvSpPr>
          <p:nvPr>
            <p:ph idx="1"/>
          </p:nvPr>
        </p:nvSpPr>
        <p:spPr/>
        <p:txBody>
          <a:bodyPr/>
          <a:lstStyle/>
          <a:p>
            <a:r>
              <a:rPr lang="en-US" dirty="0" smtClean="0"/>
              <a:t>Now eternal hell may be the sober truth and we simply have to face that</a:t>
            </a:r>
          </a:p>
          <a:p>
            <a:r>
              <a:rPr lang="en-US" dirty="0" smtClean="0"/>
              <a:t>But there are enough concerns about the traditional interpretations of hell to at least make us wonder whether there is an orthodox Christian alternative</a:t>
            </a:r>
          </a:p>
          <a:p>
            <a:r>
              <a:rPr lang="en-US" dirty="0" smtClean="0"/>
              <a:t>We will explore one such alternative: Christian universalism</a:t>
            </a:r>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371600"/>
          </a:xfrm>
        </p:spPr>
        <p:txBody>
          <a:bodyPr/>
          <a:lstStyle/>
          <a:p>
            <a:r>
              <a:rPr lang="en-US" dirty="0" smtClean="0"/>
              <a:t>Traditional views of hell: </a:t>
            </a:r>
            <a:br>
              <a:rPr lang="en-US" dirty="0" smtClean="0"/>
            </a:br>
            <a:r>
              <a:rPr lang="en-US" dirty="0" smtClean="0"/>
              <a:t>Eternal conscious torment</a:t>
            </a:r>
            <a:endParaRPr lang="en-US" dirty="0"/>
          </a:p>
        </p:txBody>
      </p:sp>
      <p:sp>
        <p:nvSpPr>
          <p:cNvPr id="5" name="Content Placeholder 4"/>
          <p:cNvSpPr>
            <a:spLocks noGrp="1"/>
          </p:cNvSpPr>
          <p:nvPr>
            <p:ph idx="1"/>
          </p:nvPr>
        </p:nvSpPr>
        <p:spPr>
          <a:xfrm>
            <a:off x="381000" y="1524000"/>
            <a:ext cx="8382000" cy="4876800"/>
          </a:xfrm>
        </p:spPr>
        <p:txBody>
          <a:bodyPr/>
          <a:lstStyle/>
          <a:p>
            <a:r>
              <a:rPr lang="en-US" dirty="0" smtClean="0"/>
              <a:t>This view is based on certain biblical language </a:t>
            </a:r>
          </a:p>
          <a:p>
            <a:r>
              <a:rPr lang="en-US" dirty="0" smtClean="0"/>
              <a:t>“… eternal punishment” (Matt 25:46)</a:t>
            </a:r>
          </a:p>
          <a:p>
            <a:r>
              <a:rPr lang="en-US" dirty="0" smtClean="0"/>
              <a:t> “… where the worm </a:t>
            </a:r>
            <a:r>
              <a:rPr lang="en-US" dirty="0" err="1" smtClean="0"/>
              <a:t>dieth</a:t>
            </a:r>
            <a:r>
              <a:rPr lang="en-US" dirty="0" smtClean="0"/>
              <a:t> not and the fire is not quenched” (Mark 9:48)</a:t>
            </a:r>
          </a:p>
          <a:p>
            <a:r>
              <a:rPr lang="en-US" dirty="0" smtClean="0"/>
              <a:t>“… and the smoke of their torment rises forever and ever” (Rev 14:11)</a:t>
            </a:r>
          </a:p>
          <a:p>
            <a:r>
              <a:rPr lang="en-US" dirty="0" smtClean="0"/>
              <a:t>“… tormented day and night forever and ever” (Rev 20:10)</a:t>
            </a:r>
          </a:p>
          <a:p>
            <a:endParaRPr lang="en-US" dirty="0" smtClean="0"/>
          </a:p>
          <a:p>
            <a:endParaRPr lang="en-US" dirty="0"/>
          </a:p>
        </p:txBody>
      </p:sp>
      <p:pic>
        <p:nvPicPr>
          <p:cNvPr id="6" name="Picture 5"/>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
                                            <p:txEl>
                                              <p:pRg st="0" end="0"/>
                                            </p:txEl>
                                          </p:spTgt>
                                        </p:tgtEl>
                                        <p:attrNameLst>
                                          <p:attrName>ppt_x</p:attrName>
                                        </p:attrNameLst>
                                      </p:cBhvr>
                                    </p:anim>
                                    <p:anim from="0" to="-1.0" calcmode="lin" valueType="num">
                                      <p:cBhvr>
                                        <p:cTn id="8" dur="200" decel="50000" autoRev="1" fill="hold">
                                          <p:stCondLst>
                                            <p:cond delay="600"/>
                                          </p:stCondLst>
                                        </p:cTn>
                                        <p:tgtEl>
                                          <p:spTgt spid="5">
                                            <p:txEl>
                                              <p:pRg st="0" end="0"/>
                                            </p:txEl>
                                          </p:spTgt>
                                        </p:tgtEl>
                                        <p:attrNameLst>
                                          <p:attrName>xshear</p:attrName>
                                        </p:attrNameLst>
                                      </p:cBhvr>
                                    </p:anim>
                                    <p:animScale>
                                      <p:cBhvr>
                                        <p:cTn id="9" dur="200" decel="100000" autoRev="1" fill="hold">
                                          <p:stCondLst>
                                            <p:cond delay="600"/>
                                          </p:stCondLst>
                                        </p:cTn>
                                        <p:tgtEl>
                                          <p:spTgt spid="5">
                                            <p:txEl>
                                              <p:pRg st="0" end="0"/>
                                            </p:txEl>
                                          </p:spTgt>
                                        </p:tgtEl>
                                      </p:cBhvr>
                                      <p:from x="100000" y="100000"/>
                                      <p:to x="80000" y="100000"/>
                                    </p:animScale>
                                    <p:anim by="(#ppt_h/3+#ppt_w*0.1)" calcmode="lin" valueType="num">
                                      <p:cBhvr additive="sum">
                                        <p:cTn id="10" dur="200" decel="100000" autoRev="1" fill="hold">
                                          <p:stCondLst>
                                            <p:cond delay="600"/>
                                          </p:stCondLst>
                                        </p:cTn>
                                        <p:tgtEl>
                                          <p:spTgt spid="5">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5">
                                            <p:txEl>
                                              <p:pRg st="1" end="1"/>
                                            </p:txEl>
                                          </p:spTgt>
                                        </p:tgtEl>
                                        <p:attrNameLst>
                                          <p:attrName>ppt_x</p:attrName>
                                        </p:attrNameLst>
                                      </p:cBhvr>
                                    </p:anim>
                                    <p:anim from="0" to="-1.0" calcmode="lin" valueType="num">
                                      <p:cBhvr>
                                        <p:cTn id="16" dur="200" decel="50000" autoRev="1" fill="hold">
                                          <p:stCondLst>
                                            <p:cond delay="600"/>
                                          </p:stCondLst>
                                        </p:cTn>
                                        <p:tgtEl>
                                          <p:spTgt spid="5">
                                            <p:txEl>
                                              <p:pRg st="1" end="1"/>
                                            </p:txEl>
                                          </p:spTgt>
                                        </p:tgtEl>
                                        <p:attrNameLst>
                                          <p:attrName>xshear</p:attrName>
                                        </p:attrNameLst>
                                      </p:cBhvr>
                                    </p:anim>
                                    <p:animScale>
                                      <p:cBhvr>
                                        <p:cTn id="17" dur="200" decel="100000" autoRev="1" fill="hold">
                                          <p:stCondLst>
                                            <p:cond delay="600"/>
                                          </p:stCondLst>
                                        </p:cTn>
                                        <p:tgtEl>
                                          <p:spTgt spid="5">
                                            <p:txEl>
                                              <p:pRg st="1" end="1"/>
                                            </p:txEl>
                                          </p:spTgt>
                                        </p:tgtEl>
                                      </p:cBhvr>
                                      <p:from x="100000" y="100000"/>
                                      <p:to x="80000" y="100000"/>
                                    </p:animScale>
                                    <p:anim by="(#ppt_h/3+#ppt_w*0.1)" calcmode="lin" valueType="num">
                                      <p:cBhvr additive="sum">
                                        <p:cTn id="18" dur="200" decel="100000" autoRev="1" fill="hold">
                                          <p:stCondLst>
                                            <p:cond delay="600"/>
                                          </p:stCondLst>
                                        </p:cTn>
                                        <p:tgtEl>
                                          <p:spTgt spid="5">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5">
                                            <p:txEl>
                                              <p:pRg st="2" end="2"/>
                                            </p:txEl>
                                          </p:spTgt>
                                        </p:tgtEl>
                                        <p:attrNameLst>
                                          <p:attrName>ppt_x</p:attrName>
                                        </p:attrNameLst>
                                      </p:cBhvr>
                                    </p:anim>
                                    <p:anim from="0" to="-1.0" calcmode="lin" valueType="num">
                                      <p:cBhvr>
                                        <p:cTn id="24" dur="200" decel="50000" autoRev="1" fill="hold">
                                          <p:stCondLst>
                                            <p:cond delay="600"/>
                                          </p:stCondLst>
                                        </p:cTn>
                                        <p:tgtEl>
                                          <p:spTgt spid="5">
                                            <p:txEl>
                                              <p:pRg st="2" end="2"/>
                                            </p:txEl>
                                          </p:spTgt>
                                        </p:tgtEl>
                                        <p:attrNameLst>
                                          <p:attrName>xshear</p:attrName>
                                        </p:attrNameLst>
                                      </p:cBhvr>
                                    </p:anim>
                                    <p:animScale>
                                      <p:cBhvr>
                                        <p:cTn id="25" dur="200" decel="100000" autoRev="1" fill="hold">
                                          <p:stCondLst>
                                            <p:cond delay="600"/>
                                          </p:stCondLst>
                                        </p:cTn>
                                        <p:tgtEl>
                                          <p:spTgt spid="5">
                                            <p:txEl>
                                              <p:pRg st="2" end="2"/>
                                            </p:txEl>
                                          </p:spTgt>
                                        </p:tgtEl>
                                      </p:cBhvr>
                                      <p:from x="100000" y="100000"/>
                                      <p:to x="80000" y="100000"/>
                                    </p:animScale>
                                    <p:anim by="(#ppt_h/3+#ppt_w*0.1)" calcmode="lin" valueType="num">
                                      <p:cBhvr additive="sum">
                                        <p:cTn id="26" dur="200" decel="100000" autoRev="1" fill="hold">
                                          <p:stCondLst>
                                            <p:cond delay="600"/>
                                          </p:stCondLst>
                                        </p:cTn>
                                        <p:tgtEl>
                                          <p:spTgt spid="5">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5">
                                            <p:txEl>
                                              <p:pRg st="3" end="3"/>
                                            </p:txEl>
                                          </p:spTgt>
                                        </p:tgtEl>
                                        <p:attrNameLst>
                                          <p:attrName>ppt_x</p:attrName>
                                        </p:attrNameLst>
                                      </p:cBhvr>
                                    </p:anim>
                                    <p:anim from="0" to="-1.0" calcmode="lin" valueType="num">
                                      <p:cBhvr>
                                        <p:cTn id="32" dur="200" decel="50000" autoRev="1" fill="hold">
                                          <p:stCondLst>
                                            <p:cond delay="600"/>
                                          </p:stCondLst>
                                        </p:cTn>
                                        <p:tgtEl>
                                          <p:spTgt spid="5">
                                            <p:txEl>
                                              <p:pRg st="3" end="3"/>
                                            </p:txEl>
                                          </p:spTgt>
                                        </p:tgtEl>
                                        <p:attrNameLst>
                                          <p:attrName>xshear</p:attrName>
                                        </p:attrNameLst>
                                      </p:cBhvr>
                                    </p:anim>
                                    <p:animScale>
                                      <p:cBhvr>
                                        <p:cTn id="33" dur="200" decel="100000" autoRev="1" fill="hold">
                                          <p:stCondLst>
                                            <p:cond delay="600"/>
                                          </p:stCondLst>
                                        </p:cTn>
                                        <p:tgtEl>
                                          <p:spTgt spid="5">
                                            <p:txEl>
                                              <p:pRg st="3" end="3"/>
                                            </p:txEl>
                                          </p:spTgt>
                                        </p:tgtEl>
                                      </p:cBhvr>
                                      <p:from x="100000" y="100000"/>
                                      <p:to x="80000" y="100000"/>
                                    </p:animScale>
                                    <p:anim by="(#ppt_h/3+#ppt_w*0.1)" calcmode="lin" valueType="num">
                                      <p:cBhvr additive="sum">
                                        <p:cTn id="34" dur="200" decel="100000" autoRev="1" fill="hold">
                                          <p:stCondLst>
                                            <p:cond delay="600"/>
                                          </p:stCondLst>
                                        </p:cTn>
                                        <p:tgtEl>
                                          <p:spTgt spid="5">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5">
                                            <p:txEl>
                                              <p:pRg st="4" end="4"/>
                                            </p:txEl>
                                          </p:spTgt>
                                        </p:tgtEl>
                                        <p:attrNameLst>
                                          <p:attrName>ppt_x</p:attrName>
                                        </p:attrNameLst>
                                      </p:cBhvr>
                                    </p:anim>
                                    <p:anim from="0" to="-1.0" calcmode="lin" valueType="num">
                                      <p:cBhvr>
                                        <p:cTn id="40" dur="200" decel="50000" autoRev="1" fill="hold">
                                          <p:stCondLst>
                                            <p:cond delay="600"/>
                                          </p:stCondLst>
                                        </p:cTn>
                                        <p:tgtEl>
                                          <p:spTgt spid="5">
                                            <p:txEl>
                                              <p:pRg st="4" end="4"/>
                                            </p:txEl>
                                          </p:spTgt>
                                        </p:tgtEl>
                                        <p:attrNameLst>
                                          <p:attrName>xshear</p:attrName>
                                        </p:attrNameLst>
                                      </p:cBhvr>
                                    </p:anim>
                                    <p:animScale>
                                      <p:cBhvr>
                                        <p:cTn id="41" dur="200" decel="100000" autoRev="1" fill="hold">
                                          <p:stCondLst>
                                            <p:cond delay="600"/>
                                          </p:stCondLst>
                                        </p:cTn>
                                        <p:tgtEl>
                                          <p:spTgt spid="5">
                                            <p:txEl>
                                              <p:pRg st="4" end="4"/>
                                            </p:txEl>
                                          </p:spTgt>
                                        </p:tgtEl>
                                      </p:cBhvr>
                                      <p:from x="100000" y="100000"/>
                                      <p:to x="80000" y="100000"/>
                                    </p:animScale>
                                    <p:anim by="(#ppt_h/3+#ppt_w*0.1)" calcmode="lin" valueType="num">
                                      <p:cBhvr additive="sum">
                                        <p:cTn id="42" dur="200" decel="100000" autoRev="1" fill="hold">
                                          <p:stCondLst>
                                            <p:cond delay="600"/>
                                          </p:stCondLst>
                                        </p:cTn>
                                        <p:tgtEl>
                                          <p:spTgt spid="5">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447800"/>
          </a:xfrm>
        </p:spPr>
        <p:txBody>
          <a:bodyPr/>
          <a:lstStyle/>
          <a:p>
            <a:r>
              <a:rPr lang="en-US" dirty="0" smtClean="0"/>
              <a:t>Traditional views of hell: </a:t>
            </a:r>
            <a:br>
              <a:rPr lang="en-US" dirty="0" smtClean="0"/>
            </a:br>
            <a:r>
              <a:rPr lang="en-US" dirty="0" smtClean="0"/>
              <a:t>Annihilation</a:t>
            </a:r>
            <a:endParaRPr lang="en-US" dirty="0"/>
          </a:p>
        </p:txBody>
      </p:sp>
      <p:sp>
        <p:nvSpPr>
          <p:cNvPr id="3" name="Content Placeholder 2"/>
          <p:cNvSpPr>
            <a:spLocks noGrp="1"/>
          </p:cNvSpPr>
          <p:nvPr>
            <p:ph idx="1"/>
          </p:nvPr>
        </p:nvSpPr>
        <p:spPr>
          <a:xfrm>
            <a:off x="381000" y="1905000"/>
            <a:ext cx="8382000" cy="4495800"/>
          </a:xfrm>
        </p:spPr>
        <p:txBody>
          <a:bodyPr/>
          <a:lstStyle/>
          <a:p>
            <a:r>
              <a:rPr lang="en-US" dirty="0" smtClean="0"/>
              <a:t>This view is based on certain biblical language and images</a:t>
            </a:r>
          </a:p>
          <a:p>
            <a:r>
              <a:rPr lang="en-US" dirty="0" smtClean="0"/>
              <a:t>E.g., language of being “destroyed” and “consumed”</a:t>
            </a:r>
          </a:p>
          <a:p>
            <a:r>
              <a:rPr lang="en-US" dirty="0" smtClean="0"/>
              <a:t>E.g., images of fire and death</a:t>
            </a:r>
          </a:p>
          <a:p>
            <a:r>
              <a:rPr lang="en-US" dirty="0" smtClean="0"/>
              <a:t>They also offer alternative interpretations of “eternal torment” texts</a:t>
            </a:r>
          </a:p>
          <a:p>
            <a:r>
              <a:rPr lang="en-US" dirty="0" smtClean="0"/>
              <a:t>Finally, the argue that eternal torment is unjust and so unfitting for God</a:t>
            </a:r>
          </a:p>
          <a:p>
            <a:endParaRPr lang="en-US" dirty="0"/>
          </a:p>
        </p:txBody>
      </p:sp>
      <p:pic>
        <p:nvPicPr>
          <p:cNvPr id="5" name="Picture 4"/>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common core</a:t>
            </a:r>
            <a:endParaRPr lang="en-US" dirty="0"/>
          </a:p>
        </p:txBody>
      </p:sp>
      <p:sp>
        <p:nvSpPr>
          <p:cNvPr id="3" name="Content Placeholder 2"/>
          <p:cNvSpPr>
            <a:spLocks noGrp="1"/>
          </p:cNvSpPr>
          <p:nvPr>
            <p:ph idx="1"/>
          </p:nvPr>
        </p:nvSpPr>
        <p:spPr/>
        <p:txBody>
          <a:bodyPr/>
          <a:lstStyle/>
          <a:p>
            <a:r>
              <a:rPr lang="en-US" dirty="0" smtClean="0"/>
              <a:t>There is disagreement among traditionalists about how literal or metaphorical the biblical imagery is but they do agree that …</a:t>
            </a:r>
          </a:p>
          <a:p>
            <a:r>
              <a:rPr lang="en-US" dirty="0" smtClean="0"/>
              <a:t>Hell is deserved</a:t>
            </a:r>
          </a:p>
          <a:p>
            <a:r>
              <a:rPr lang="en-US" dirty="0" smtClean="0"/>
              <a:t>Hell is the end of the line — a “place” of no return; those consigned to hell will NEVER be redeemed</a:t>
            </a:r>
            <a:endParaRPr lang="en-US" dirty="0"/>
          </a:p>
        </p:txBody>
      </p:sp>
      <p:pic>
        <p:nvPicPr>
          <p:cNvPr id="5" name="Picture 4"/>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discomfort with hell</a:t>
            </a:r>
            <a:endParaRPr lang="en-US" dirty="0"/>
          </a:p>
        </p:txBody>
      </p:sp>
      <p:sp>
        <p:nvSpPr>
          <p:cNvPr id="3" name="Content Placeholder 2"/>
          <p:cNvSpPr>
            <a:spLocks noGrp="1"/>
          </p:cNvSpPr>
          <p:nvPr>
            <p:ph idx="1"/>
          </p:nvPr>
        </p:nvSpPr>
        <p:spPr/>
        <p:txBody>
          <a:bodyPr/>
          <a:lstStyle/>
          <a:p>
            <a:r>
              <a:rPr lang="en-US" dirty="0" smtClean="0"/>
              <a:t>Consider these quotes: one from a Catholic tract for children and one from a Protestant sermon</a:t>
            </a:r>
          </a:p>
          <a:p>
            <a:r>
              <a:rPr lang="en-US" dirty="0" smtClean="0"/>
              <a:t>How did they make you feel?</a:t>
            </a:r>
          </a:p>
          <a:p>
            <a:r>
              <a:rPr lang="en-US" dirty="0" smtClean="0"/>
              <a:t>Most believers feel some discomfort with hell as traditionally understood</a:t>
            </a:r>
            <a:endParaRPr lang="en-US" dirty="0"/>
          </a:p>
        </p:txBody>
      </p:sp>
      <p:pic>
        <p:nvPicPr>
          <p:cNvPr id="4" name="Picture 3"/>
          <p:cNvPicPr>
            <a:picLocks noChangeAspect="1"/>
          </p:cNvPicPr>
          <p:nvPr/>
        </p:nvPicPr>
        <p:blipFill>
          <a:blip r:embed="rId3"/>
          <a:stretch>
            <a:fillRect/>
          </a:stretch>
        </p:blipFill>
        <p:spPr>
          <a:xfrm>
            <a:off x="6908992" y="228600"/>
            <a:ext cx="1970531" cy="1828799"/>
          </a:xfrm>
          <a:prstGeom prst="rect">
            <a:avLst/>
          </a:prstGeom>
        </p:spPr>
      </p:pic>
      <p:pic>
        <p:nvPicPr>
          <p:cNvPr id="5" name="Picture 4"/>
          <p:cNvPicPr>
            <a:picLocks noChangeAspect="1"/>
          </p:cNvPicPr>
          <p:nvPr/>
        </p:nvPicPr>
        <p:blipFill>
          <a:blip r:embed="rId4"/>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justice</a:t>
            </a:r>
            <a:endParaRPr lang="en-US" dirty="0"/>
          </a:p>
        </p:txBody>
      </p:sp>
      <p:sp>
        <p:nvSpPr>
          <p:cNvPr id="3" name="Content Placeholder 2"/>
          <p:cNvSpPr>
            <a:spLocks noGrp="1"/>
          </p:cNvSpPr>
          <p:nvPr>
            <p:ph idx="1"/>
          </p:nvPr>
        </p:nvSpPr>
        <p:spPr/>
        <p:txBody>
          <a:bodyPr>
            <a:normAutofit/>
          </a:bodyPr>
          <a:lstStyle/>
          <a:p>
            <a:r>
              <a:rPr lang="en-US" dirty="0" smtClean="0"/>
              <a:t>Hell is defended on the basis of retributive justice</a:t>
            </a:r>
          </a:p>
          <a:p>
            <a:r>
              <a:rPr lang="en-US" dirty="0" smtClean="0"/>
              <a:t>But how can a finite sin warrant an infinite punishment? How does that punishment fit the crime?</a:t>
            </a:r>
          </a:p>
          <a:p>
            <a:r>
              <a:rPr lang="en-US" dirty="0" smtClean="0"/>
              <a:t>Anselm’s solution: a sin against an infinite being incurs an infinite demerit and warrants an infinite punishment. But …</a:t>
            </a:r>
          </a:p>
          <a:p>
            <a:r>
              <a:rPr lang="en-US" dirty="0" smtClean="0"/>
              <a:t>The “ongoing sin in hell” solution. But …</a:t>
            </a:r>
            <a:endParaRPr lang="en-US" dirty="0"/>
          </a:p>
        </p:txBody>
      </p:sp>
      <p:pic>
        <p:nvPicPr>
          <p:cNvPr id="5" name="Picture 4"/>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love</a:t>
            </a:r>
            <a:endParaRPr lang="en-US" dirty="0"/>
          </a:p>
        </p:txBody>
      </p:sp>
      <p:sp>
        <p:nvSpPr>
          <p:cNvPr id="3" name="Content Placeholder 2"/>
          <p:cNvSpPr>
            <a:spLocks noGrp="1"/>
          </p:cNvSpPr>
          <p:nvPr>
            <p:ph idx="1"/>
          </p:nvPr>
        </p:nvSpPr>
        <p:spPr/>
        <p:txBody>
          <a:bodyPr/>
          <a:lstStyle/>
          <a:p>
            <a:r>
              <a:rPr lang="en-US" dirty="0" smtClean="0"/>
              <a:t>Christians often say, “Of course God is a God of love, but he is also a God of justice and wrath”</a:t>
            </a:r>
          </a:p>
          <a:p>
            <a:r>
              <a:rPr lang="en-US" dirty="0" smtClean="0"/>
              <a:t>Hell is about justice and wrath and these are important dimensions of the divine nature</a:t>
            </a:r>
          </a:p>
          <a:p>
            <a:r>
              <a:rPr lang="en-US" dirty="0" smtClean="0"/>
              <a:t>But this is in danger of dividing God</a:t>
            </a:r>
          </a:p>
          <a:p>
            <a:r>
              <a:rPr lang="en-US" dirty="0" smtClean="0"/>
              <a:t>All of God’s acts are manifestations of love and justice; of “holy love”</a:t>
            </a:r>
          </a:p>
          <a:p>
            <a:r>
              <a:rPr lang="en-US" dirty="0" smtClean="0"/>
              <a:t> So — how is everlasting hell a manifestation of divine love to those in hell?</a:t>
            </a:r>
          </a:p>
          <a:p>
            <a:endParaRPr lang="en-US" dirty="0" smtClean="0"/>
          </a:p>
          <a:p>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the joy of the redeemed</a:t>
            </a:r>
            <a:endParaRPr lang="en-US" dirty="0"/>
          </a:p>
        </p:txBody>
      </p:sp>
      <p:sp>
        <p:nvSpPr>
          <p:cNvPr id="3" name="Content Placeholder 2"/>
          <p:cNvSpPr>
            <a:spLocks noGrp="1"/>
          </p:cNvSpPr>
          <p:nvPr>
            <p:ph idx="1"/>
          </p:nvPr>
        </p:nvSpPr>
        <p:spPr/>
        <p:txBody>
          <a:bodyPr/>
          <a:lstStyle/>
          <a:p>
            <a:r>
              <a:rPr lang="en-US" dirty="0" smtClean="0"/>
              <a:t>How can the redeemed in the new creation be full of perfect joy if some of those they love are lost forever with no hope of redemption?</a:t>
            </a:r>
          </a:p>
          <a:p>
            <a:r>
              <a:rPr lang="en-US" dirty="0" smtClean="0"/>
              <a:t>The memory solution: God makes us forget them? But …</a:t>
            </a:r>
          </a:p>
          <a:p>
            <a:r>
              <a:rPr lang="en-US" dirty="0" smtClean="0"/>
              <a:t>The transformation solution: God changes our instincts so that we see the beauty of his perfect justice in hell and rejoice at the torments of the damned. But …</a:t>
            </a:r>
            <a:endParaRPr lang="en-US" dirty="0"/>
          </a:p>
        </p:txBody>
      </p:sp>
      <p:pic>
        <p:nvPicPr>
          <p:cNvPr id="5" name="Picture 4"/>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of freedom: Introduction</a:t>
            </a:r>
            <a:endParaRPr lang="en-US" dirty="0"/>
          </a:p>
        </p:txBody>
      </p:sp>
      <p:sp>
        <p:nvSpPr>
          <p:cNvPr id="3" name="Content Placeholder 2"/>
          <p:cNvSpPr>
            <a:spLocks noGrp="1"/>
          </p:cNvSpPr>
          <p:nvPr>
            <p:ph idx="1"/>
          </p:nvPr>
        </p:nvSpPr>
        <p:spPr/>
        <p:txBody>
          <a:bodyPr/>
          <a:lstStyle/>
          <a:p>
            <a:r>
              <a:rPr lang="en-US" dirty="0" smtClean="0"/>
              <a:t>Two views of freedom: </a:t>
            </a:r>
            <a:r>
              <a:rPr lang="en-US" dirty="0" err="1" smtClean="0"/>
              <a:t>compatibilist</a:t>
            </a:r>
            <a:r>
              <a:rPr lang="en-US" dirty="0" smtClean="0"/>
              <a:t> and libertarian</a:t>
            </a:r>
          </a:p>
          <a:p>
            <a:r>
              <a:rPr lang="en-US" b="1" dirty="0" err="1" smtClean="0"/>
              <a:t>Compatibilist</a:t>
            </a:r>
            <a:r>
              <a:rPr lang="en-US" b="1" dirty="0" smtClean="0"/>
              <a:t>: </a:t>
            </a:r>
            <a:r>
              <a:rPr lang="en-US" dirty="0" smtClean="0"/>
              <a:t>an action is freely chosen if (1) it is the action that the actor </a:t>
            </a:r>
            <a:r>
              <a:rPr lang="en-US" i="1" dirty="0" smtClean="0"/>
              <a:t>wants</a:t>
            </a:r>
            <a:r>
              <a:rPr lang="en-US" dirty="0" smtClean="0"/>
              <a:t> to perform</a:t>
            </a:r>
          </a:p>
          <a:p>
            <a:r>
              <a:rPr lang="en-US" b="1" dirty="0" smtClean="0"/>
              <a:t>Libertarian: </a:t>
            </a:r>
            <a:r>
              <a:rPr lang="en-US" dirty="0" smtClean="0"/>
              <a:t>an action is freely chosen if (1) it is the action that the actor </a:t>
            </a:r>
            <a:r>
              <a:rPr lang="en-US" i="1" dirty="0" smtClean="0"/>
              <a:t>wants</a:t>
            </a:r>
            <a:r>
              <a:rPr lang="en-US" dirty="0" smtClean="0"/>
              <a:t> to perform, </a:t>
            </a:r>
            <a:r>
              <a:rPr lang="en-US" u="sng" dirty="0" smtClean="0"/>
              <a:t>and</a:t>
            </a:r>
            <a:r>
              <a:rPr lang="en-US" dirty="0" smtClean="0"/>
              <a:t> (2) the actor could either perform </a:t>
            </a:r>
            <a:r>
              <a:rPr lang="en-US" i="1" dirty="0" smtClean="0"/>
              <a:t>or not perform </a:t>
            </a:r>
            <a:r>
              <a:rPr lang="en-US" dirty="0" smtClean="0"/>
              <a:t>the action</a:t>
            </a:r>
          </a:p>
          <a:p>
            <a:r>
              <a:rPr lang="en-US" dirty="0" smtClean="0"/>
              <a:t>Christians stand on both sides of the disagreement</a:t>
            </a:r>
            <a:endParaRPr lang="en-US" dirty="0"/>
          </a:p>
        </p:txBody>
      </p:sp>
      <p:pic>
        <p:nvPicPr>
          <p:cNvPr id="4" name="Picture 3"/>
          <p:cNvPicPr>
            <a:picLocks noChangeAspect="1"/>
          </p:cNvPicPr>
          <p:nvPr/>
        </p:nvPicPr>
        <p:blipFill>
          <a:blip r:embed="rId3"/>
          <a:stretch>
            <a:fillRect/>
          </a:stretch>
        </p:blipFill>
        <p:spPr>
          <a:xfrm>
            <a:off x="6807200" y="5105400"/>
            <a:ext cx="2032000" cy="1524000"/>
          </a:xfrm>
          <a:prstGeom prst="rect">
            <a:avLst/>
          </a:prstGeom>
        </p:spPr>
      </p:pic>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151</TotalTime>
  <Words>1164</Words>
  <Application>Microsoft Office PowerPoint</Application>
  <PresentationFormat>On-screen Show (4:3)</PresentationFormat>
  <Paragraphs>93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Plaza</vt:lpstr>
      <vt:lpstr>A Hell of a Problem</vt:lpstr>
      <vt:lpstr>Traditional views of hell:  Eternal conscious torment</vt:lpstr>
      <vt:lpstr>Traditional views of hell:  Annihilation</vt:lpstr>
      <vt:lpstr>The common core</vt:lpstr>
      <vt:lpstr>Our discomfort with hell</vt:lpstr>
      <vt:lpstr>The problem of justice</vt:lpstr>
      <vt:lpstr>The problem of love</vt:lpstr>
      <vt:lpstr>The problem of the joy of the redeemed</vt:lpstr>
      <vt:lpstr>The problem of freedom: Introduction</vt:lpstr>
      <vt:lpstr>The problem of freedom: Compatibilism (Calvinism)</vt:lpstr>
      <vt:lpstr>The problem of freedom: Compatibilism (Calvinism)</vt:lpstr>
      <vt:lpstr>The problem of freedom: Libertarianism (Molinism)</vt:lpstr>
      <vt:lpstr>The problem of freedom: Thomas Talbott</vt:lpstr>
      <vt:lpstr>The problem of freedom: Generic problems </vt:lpstr>
      <vt:lpstr>The problem of God</vt:lpstr>
      <vt:lpstr>The problem of hell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Hell of a Problem</dc:title>
  <dc:creator>Robin Parry</dc:creator>
  <cp:lastModifiedBy>Andrew Cyril Mark Tweedy</cp:lastModifiedBy>
  <cp:revision>6</cp:revision>
  <dcterms:created xsi:type="dcterms:W3CDTF">2012-12-07T11:16:02Z</dcterms:created>
  <dcterms:modified xsi:type="dcterms:W3CDTF">2012-12-10T11:48:37Z</dcterms:modified>
</cp:coreProperties>
</file>