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64" r:id="rId1"/>
  </p:sldMasterIdLst>
  <p:sldIdLst>
    <p:sldId id="256" r:id="rId2"/>
    <p:sldId id="258" r:id="rId3"/>
    <p:sldId id="259" r:id="rId4"/>
    <p:sldId id="260" r:id="rId5"/>
    <p:sldId id="261" r:id="rId6"/>
    <p:sldId id="262" r:id="rId7"/>
    <p:sldId id="263" r:id="rId8"/>
    <p:sldId id="266" r:id="rId9"/>
    <p:sldId id="265" r:id="rId10"/>
    <p:sldId id="267" r:id="rId11"/>
    <p:sldId id="26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74C91D4C-F5C2-4779-A3AB-F6E299F63E01}" type="datetime1">
              <a:rPr lang="en-US" smtClean="0"/>
              <a:pPr/>
              <a:t>12/10/2012</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r>
              <a:rPr lang="en-US" smtClean="0"/>
              <a:t>
              </a:t>
            </a:r>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AA957AF-53C0-420B-9C2D-77DB1416566C}" type="slidenum">
              <a:rPr kumimoji="0" lang="en-US" smtClean="0"/>
              <a:pPr/>
              <a:t>‹#›</a:t>
            </a:fld>
            <a:endParaRPr kumimoji="0" lang="en-US"/>
          </a:p>
        </p:txBody>
      </p:sp>
    </p:spTree>
  </p:cSld>
  <p:clrMapOvr>
    <a:masterClrMapping/>
  </p:clrMapOvr>
  <p:transition spd="med">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p:txBody>
          <a:bodyPr/>
          <a:lstStyle/>
          <a:p>
            <a:fld id="{03F44CC2-E34A-E646-B594-725A366B8241}"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206F4-2449-304C-AC99-112222FB5A85}"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Tree>
  </p:cSld>
  <p:clrMapOvr>
    <a:masterClrMapping/>
  </p:clrMapOvr>
  <p:transition spd="med">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p:txBody>
          <a:bodyPr/>
          <a:lstStyle/>
          <a:p>
            <a:fld id="{03F44CC2-E34A-E646-B594-725A366B8241}"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206F4-2449-304C-AC99-112222FB5A85}"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Tree>
  </p:cSld>
  <p:clrMapOvr>
    <a:masterClrMapping/>
  </p:clrMapOvr>
  <p:transition spd="med">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03F44CC2-E34A-E646-B594-725A366B8241}" type="datetimeFigureOut">
              <a:rPr lang="en-US" smtClean="0"/>
              <a:pPr/>
              <a:t>12/10/2012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6206F4-2449-304C-AC99-112222FB5A85}" type="slidenum">
              <a:rPr lang="en-US" smtClean="0"/>
              <a:pPr/>
              <a:t>‹#›</a:t>
            </a:fld>
            <a:endParaRPr lang="en-US"/>
          </a:p>
        </p:txBody>
      </p:sp>
    </p:spTree>
  </p:cSld>
  <p:clrMapOvr>
    <a:masterClrMapping/>
  </p:clrMapOvr>
  <p:transition spd="med">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3F44CC2-E34A-E646-B594-725A366B8241}" type="datetimeFigureOut">
              <a:rPr lang="en-US" smtClean="0"/>
              <a:pPr/>
              <a:t>12/10/2012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6206F4-2449-304C-AC99-112222FB5A85}" type="slidenum">
              <a:rPr lang="en-US" smtClean="0"/>
              <a:pPr/>
              <a:t>‹#›</a:t>
            </a:fld>
            <a:endParaRPr lang="en-US"/>
          </a:p>
        </p:txBody>
      </p:sp>
    </p:spTree>
  </p:cSld>
  <p:clrMapOvr>
    <a:masterClrMapping/>
  </p:clrMapOvr>
  <p:transition spd="med">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3F44CC2-E34A-E646-B594-725A366B8241}"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19841-B96A-4DD9-B158-9961937F6A4E}" type="slidenum">
              <a:rPr lang="en-US" smtClean="0"/>
              <a:pPr/>
              <a:t>‹#›</a:t>
            </a:fld>
            <a:endParaRPr lang="en-US"/>
          </a:p>
        </p:txBody>
      </p:sp>
    </p:spTree>
  </p:cSld>
  <p:clrMapOvr>
    <a:masterClrMapping/>
  </p:clrMapOvr>
  <p:transition spd="med">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03F44CC2-E34A-E646-B594-725A366B8241}" type="datetimeFigureOut">
              <a:rPr lang="en-US" smtClean="0"/>
              <a:pPr/>
              <a:t>12/10/2012</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E76206F4-2449-304C-AC99-112222FB5A85}"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GB" smtClean="0"/>
              <a:t>Click icon to add picture</a:t>
            </a:r>
            <a:endParaRPr/>
          </a:p>
        </p:txBody>
      </p:sp>
    </p:spTree>
  </p:cSld>
  <p:clrMapOvr>
    <a:masterClrMapping/>
  </p:clrMapOvr>
  <p:transition spd="med">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3F44CC2-E34A-E646-B594-725A366B8241}"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206F4-2449-304C-AC99-112222FB5A85}" type="slidenum">
              <a:rPr lang="en-US" smtClean="0"/>
              <a:pPr/>
              <a:t>‹#›</a:t>
            </a:fld>
            <a:endParaRPr lang="en-US"/>
          </a:p>
        </p:txBody>
      </p:sp>
    </p:spTree>
  </p:cSld>
  <p:clrMapOvr>
    <a:masterClrMapping/>
  </p:clrMapOvr>
  <p:transition spd="med">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3F44CC2-E34A-E646-B594-725A366B8241}"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206F4-2449-304C-AC99-112222FB5A85}"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a:p>
        </p:txBody>
      </p:sp>
    </p:spTree>
  </p:cSld>
  <p:clrMapOvr>
    <a:masterClrMapping/>
  </p:clrMapOvr>
  <p:transition spd="med">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p:txBody>
          <a:bodyPr/>
          <a:lstStyle/>
          <a:p>
            <a:fld id="{03F44CC2-E34A-E646-B594-725A366B8241}"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206F4-2449-304C-AC99-112222FB5A85}" type="slidenum">
              <a:rPr lang="en-US" smtClean="0"/>
              <a:pPr/>
              <a:t>‹#›</a:t>
            </a:fld>
            <a:endParaRPr lang="en-US"/>
          </a:p>
        </p:txBody>
      </p:sp>
    </p:spTree>
  </p:cSld>
  <p:clrMapOvr>
    <a:masterClrMapping/>
  </p:clrMapOvr>
  <p:transition spd="med">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p:txBody>
          <a:bodyPr/>
          <a:lstStyle/>
          <a:p>
            <a:fld id="{03F44CC2-E34A-E646-B594-725A366B8241}"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206F4-2449-304C-AC99-112222FB5A85}" type="slidenum">
              <a:rPr lang="en-US" smtClean="0"/>
              <a:pPr/>
              <a:t>‹#›</a:t>
            </a:fld>
            <a:endParaRPr lang="en-US"/>
          </a:p>
        </p:txBody>
      </p:sp>
    </p:spTree>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a:xfrm>
            <a:off x="7212106" y="6356350"/>
            <a:ext cx="1752600" cy="365125"/>
          </a:xfrm>
        </p:spPr>
        <p:txBody>
          <a:bodyPr/>
          <a:lstStyle/>
          <a:p>
            <a:fld id="{03F44CC2-E34A-E646-B594-725A366B8241}"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206F4-2449-304C-AC99-112222FB5A85}" type="slidenum">
              <a:rPr lang="en-US" smtClean="0"/>
              <a:pPr/>
              <a:t>‹#›</a:t>
            </a:fld>
            <a:endParaRPr lang="en-US"/>
          </a:p>
        </p:txBody>
      </p:sp>
    </p:spTree>
  </p:cSld>
  <p:clrMapOvr>
    <a:masterClrMapping/>
  </p:clrMapOvr>
  <p:transition spd="med">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GB"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03F44CC2-E34A-E646-B594-725A366B8241}" type="datetimeFigureOut">
              <a:rPr lang="en-US" smtClean="0"/>
              <a:pPr/>
              <a:t>12/10/2012</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E76206F4-2449-304C-AC99-112222FB5A85}"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GB" smtClean="0"/>
              <a:t>Click icon to add picture</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GB"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a:xfrm>
            <a:off x="7212106" y="6356350"/>
            <a:ext cx="1752600" cy="365125"/>
          </a:xfrm>
        </p:spPr>
        <p:txBody>
          <a:bodyPr/>
          <a:lstStyle/>
          <a:p>
            <a:fld id="{03F44CC2-E34A-E646-B594-725A366B8241}" type="datetimeFigureOut">
              <a:rPr lang="en-US" smtClean="0"/>
              <a:pPr/>
              <a:t>12/10/2012</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E76206F4-2449-304C-AC99-112222FB5A85}"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GB" smtClean="0"/>
              <a:t>Click icon to add picture</a:t>
            </a:r>
            <a:endParaRPr/>
          </a:p>
        </p:txBody>
      </p:sp>
    </p:spTree>
  </p:cSld>
  <p:clrMapOvr>
    <a:masterClrMapping/>
  </p:clrMapOvr>
  <p:transition spd="med">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3A68F8B9-AF0E-4407-9120-908A1FA1066B}" type="datetime1">
              <a:rPr lang="en-US" smtClean="0"/>
              <a:pPr/>
              <a:t>12/10/2012</a:t>
            </a:fld>
            <a:endParaRPr lang="en-US"/>
          </a:p>
        </p:txBody>
      </p:sp>
      <p:sp>
        <p:nvSpPr>
          <p:cNvPr id="5" name="Footer Placeholder 4"/>
          <p:cNvSpPr>
            <a:spLocks noGrp="1"/>
          </p:cNvSpPr>
          <p:nvPr>
            <p:ph type="ftr" sz="quarter" idx="11"/>
          </p:nvPr>
        </p:nvSpPr>
        <p:spPr>
          <a:xfrm>
            <a:off x="174812" y="6356350"/>
            <a:ext cx="5311588" cy="365125"/>
          </a:xfrm>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59EC1F77-7E87-445D-9269-B7FDF20BAC83}" type="slidenum">
              <a:rPr lang="en-US" smtClean="0"/>
              <a:pPr/>
              <a:t>‹#›</a:t>
            </a:fld>
            <a:endParaRPr lang="en-US"/>
          </a:p>
        </p:txBody>
      </p:sp>
    </p:spTree>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E76206F4-2449-304C-AC99-112222FB5A85}"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GB" smtClean="0"/>
              <a:t>Click icon to add picture</a:t>
            </a:r>
            <a:endParaRPr/>
          </a:p>
        </p:txBody>
      </p:sp>
    </p:spTree>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p:txBody>
          <a:bodyPr/>
          <a:lstStyle/>
          <a:p>
            <a:fld id="{03F44CC2-E34A-E646-B594-725A366B8241}"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206F4-2449-304C-AC99-112222FB5A85}" type="slidenum">
              <a:rPr lang="en-US" smtClean="0"/>
              <a:pPr/>
              <a:t>‹#›</a:t>
            </a:fld>
            <a:endParaRPr lang="en-US"/>
          </a:p>
        </p:txBody>
      </p:sp>
    </p:spTree>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7" name="Date Placeholder 6"/>
          <p:cNvSpPr>
            <a:spLocks noGrp="1"/>
          </p:cNvSpPr>
          <p:nvPr>
            <p:ph type="dt" sz="half" idx="10"/>
          </p:nvPr>
        </p:nvSpPr>
        <p:spPr/>
        <p:txBody>
          <a:bodyPr/>
          <a:lstStyle/>
          <a:p>
            <a:fld id="{03F44CC2-E34A-E646-B594-725A366B8241}" type="datetimeFigureOut">
              <a:rPr lang="en-US" smtClean="0"/>
              <a:pPr/>
              <a:t>12/10/2012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6206F4-2449-304C-AC99-112222FB5A85}" type="slidenum">
              <a:rPr lang="en-US" smtClean="0"/>
              <a:pPr/>
              <a:t>‹#›</a:t>
            </a:fld>
            <a:endParaRPr lang="en-US"/>
          </a:p>
        </p:txBody>
      </p:sp>
    </p:spTree>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p:txBody>
          <a:bodyPr/>
          <a:lstStyle/>
          <a:p>
            <a:fld id="{03F44CC2-E34A-E646-B594-725A366B8241}"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206F4-2449-304C-AC99-112222FB5A85}"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Tree>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03F44CC2-E34A-E646-B594-725A366B8241}" type="datetimeFigureOut">
              <a:rPr lang="en-US" smtClean="0"/>
              <a:pPr/>
              <a:t>12/10/2012</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E76206F4-2449-304C-AC99-112222FB5A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65" r:id="rId1"/>
    <p:sldLayoutId id="2147484066" r:id="rId2"/>
    <p:sldLayoutId id="2147484067" r:id="rId3"/>
    <p:sldLayoutId id="2147484068" r:id="rId4"/>
    <p:sldLayoutId id="2147484069" r:id="rId5"/>
    <p:sldLayoutId id="2147484070" r:id="rId6"/>
    <p:sldLayoutId id="2147484071" r:id="rId7"/>
    <p:sldLayoutId id="2147484072" r:id="rId8"/>
    <p:sldLayoutId id="2147484073" r:id="rId9"/>
    <p:sldLayoutId id="2147484074" r:id="rId10"/>
    <p:sldLayoutId id="2147484075" r:id="rId11"/>
    <p:sldLayoutId id="2147484076" r:id="rId12"/>
    <p:sldLayoutId id="2147484077" r:id="rId13"/>
    <p:sldLayoutId id="2147484078" r:id="rId14"/>
    <p:sldLayoutId id="2147484079" r:id="rId15"/>
    <p:sldLayoutId id="2147484080" r:id="rId16"/>
    <p:sldLayoutId id="2147484081" r:id="rId17"/>
    <p:sldLayoutId id="2147484082" r:id="rId18"/>
    <p:sldLayoutId id="2147484083" r:id="rId19"/>
  </p:sldLayoutIdLst>
  <p:transition spd="med">
    <p:zoom/>
  </p:transition>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4208928"/>
            <a:ext cx="5458968" cy="1429269"/>
          </a:xfrm>
        </p:spPr>
        <p:txBody>
          <a:bodyPr>
            <a:normAutofit fontScale="90000"/>
          </a:bodyPr>
          <a:lstStyle/>
          <a:p>
            <a:r>
              <a:rPr lang="en-US" dirty="0" smtClean="0"/>
              <a:t>Objections to Universalism</a:t>
            </a:r>
            <a:endParaRPr lang="en-US" dirty="0"/>
          </a:p>
        </p:txBody>
      </p:sp>
      <p:sp>
        <p:nvSpPr>
          <p:cNvPr id="3" name="Subtitle 2"/>
          <p:cNvSpPr>
            <a:spLocks noGrp="1"/>
          </p:cNvSpPr>
          <p:nvPr>
            <p:ph type="subTitle" idx="1"/>
          </p:nvPr>
        </p:nvSpPr>
        <p:spPr>
          <a:xfrm>
            <a:off x="3200400" y="5638198"/>
            <a:ext cx="5458968" cy="557624"/>
          </a:xfrm>
        </p:spPr>
        <p:txBody>
          <a:bodyPr>
            <a:normAutofit lnSpcReduction="10000"/>
          </a:bodyPr>
          <a:lstStyle/>
          <a:p>
            <a:r>
              <a:rPr lang="en-US" dirty="0" smtClean="0"/>
              <a:t>St Michael and All Angels</a:t>
            </a:r>
          </a:p>
          <a:p>
            <a:r>
              <a:rPr lang="en-US" dirty="0" smtClean="0"/>
              <a:t>(8 Dec 2012)</a:t>
            </a:r>
            <a:endParaRPr lang="en-US" dirty="0"/>
          </a:p>
        </p:txBody>
      </p:sp>
    </p:spTree>
  </p:cSld>
  <p:clrMapOvr>
    <a:masterClrMapping/>
  </p:clrMapOvr>
  <p:transition spd="med">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Universalism undermines divine freedom</a:t>
            </a:r>
            <a:endParaRPr lang="en-US" dirty="0"/>
          </a:p>
        </p:txBody>
      </p:sp>
      <p:sp>
        <p:nvSpPr>
          <p:cNvPr id="3" name="Content Placeholder 2"/>
          <p:cNvSpPr>
            <a:spLocks noGrp="1"/>
          </p:cNvSpPr>
          <p:nvPr>
            <p:ph idx="1"/>
          </p:nvPr>
        </p:nvSpPr>
        <p:spPr/>
        <p:txBody>
          <a:bodyPr>
            <a:normAutofit lnSpcReduction="10000"/>
          </a:bodyPr>
          <a:lstStyle/>
          <a:p>
            <a:r>
              <a:rPr lang="en-US" b="1" i="1" dirty="0" smtClean="0"/>
              <a:t>God is free to love and save all if he chooses but to say that God </a:t>
            </a:r>
            <a:r>
              <a:rPr lang="en-US" b="1" i="1" u="sng" dirty="0" smtClean="0"/>
              <a:t>has</a:t>
            </a:r>
            <a:r>
              <a:rPr lang="en-US" b="1" i="1" dirty="0" smtClean="0"/>
              <a:t> to save all is to compromise his sovereign freedom</a:t>
            </a:r>
          </a:p>
          <a:p>
            <a:r>
              <a:rPr lang="en-US" dirty="0" smtClean="0"/>
              <a:t>But the critic does (usually) concede that God </a:t>
            </a:r>
            <a:r>
              <a:rPr lang="en-US" u="sng" dirty="0" smtClean="0"/>
              <a:t>has</a:t>
            </a:r>
            <a:r>
              <a:rPr lang="en-US" dirty="0" smtClean="0"/>
              <a:t> chosen in his freedom to love all, therefore …</a:t>
            </a:r>
          </a:p>
          <a:p>
            <a:r>
              <a:rPr lang="en-US" dirty="0" smtClean="0"/>
              <a:t>What kind of divine freedom is the critic seeking here? The freedom for God to choose not to be God?</a:t>
            </a:r>
          </a:p>
          <a:p>
            <a:r>
              <a:rPr lang="en-US" dirty="0" smtClean="0"/>
              <a:t>Divine freedom is the not the freedom to do absolutely anything, including things incompatible with the divine nature</a:t>
            </a:r>
            <a:endParaRPr lang="en-US" dirty="0"/>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Universalism was declared heresy in 553AD</a:t>
            </a:r>
            <a:endParaRPr lang="en-US" dirty="0"/>
          </a:p>
        </p:txBody>
      </p:sp>
      <p:sp>
        <p:nvSpPr>
          <p:cNvPr id="3" name="Content Placeholder 2"/>
          <p:cNvSpPr>
            <a:spLocks noGrp="1"/>
          </p:cNvSpPr>
          <p:nvPr>
            <p:ph idx="1"/>
          </p:nvPr>
        </p:nvSpPr>
        <p:spPr/>
        <p:txBody>
          <a:bodyPr/>
          <a:lstStyle/>
          <a:p>
            <a:r>
              <a:rPr lang="en-US" b="1" dirty="0" smtClean="0"/>
              <a:t>Universalism is unorthodox</a:t>
            </a:r>
          </a:p>
          <a:p>
            <a:r>
              <a:rPr lang="en-US" dirty="0" smtClean="0"/>
              <a:t>In fact, The Fifth Ecumenical Council only anathematized a </a:t>
            </a:r>
            <a:r>
              <a:rPr lang="en-US" u="sng" dirty="0" smtClean="0"/>
              <a:t>certain version </a:t>
            </a:r>
            <a:r>
              <a:rPr lang="en-US" dirty="0" smtClean="0"/>
              <a:t>of universalism rather than universalism </a:t>
            </a:r>
            <a:r>
              <a:rPr lang="en-US" i="1" dirty="0" smtClean="0"/>
              <a:t>per se</a:t>
            </a:r>
            <a:endParaRPr lang="en-US" dirty="0" smtClean="0"/>
          </a:p>
          <a:p>
            <a:r>
              <a:rPr lang="en-US" dirty="0" err="1" smtClean="0"/>
              <a:t>Origenism</a:t>
            </a:r>
            <a:r>
              <a:rPr lang="en-US" dirty="0" smtClean="0"/>
              <a:t> (which is not identical to Origen’s own teaching) was rejected but the not the universalism of, say, St. Gregory of Nyssa</a:t>
            </a:r>
          </a:p>
          <a:p>
            <a:r>
              <a:rPr lang="en-US" dirty="0" smtClean="0"/>
              <a:t>So universalisms that remain consistent with creedal orthodoxy and avoid </a:t>
            </a:r>
            <a:r>
              <a:rPr lang="en-US" dirty="0" err="1" smtClean="0"/>
              <a:t>Origenist</a:t>
            </a:r>
            <a:r>
              <a:rPr lang="en-US" dirty="0" smtClean="0"/>
              <a:t> errors are permitted</a:t>
            </a:r>
            <a:endParaRPr lang="en-US" dirty="0"/>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Universalism undermines the seriousness of sin</a:t>
            </a:r>
            <a:endParaRPr lang="en-US" dirty="0"/>
          </a:p>
        </p:txBody>
      </p:sp>
      <p:sp>
        <p:nvSpPr>
          <p:cNvPr id="3" name="Content Placeholder 2"/>
          <p:cNvSpPr>
            <a:spLocks noGrp="1"/>
          </p:cNvSpPr>
          <p:nvPr>
            <p:ph idx="1"/>
          </p:nvPr>
        </p:nvSpPr>
        <p:spPr/>
        <p:txBody>
          <a:bodyPr>
            <a:normAutofit lnSpcReduction="10000"/>
          </a:bodyPr>
          <a:lstStyle/>
          <a:p>
            <a:r>
              <a:rPr lang="en-US" b="1" i="1" dirty="0" smtClean="0"/>
              <a:t>It says, in effect, that it does not matter what you do because God will save you regardless</a:t>
            </a:r>
            <a:endParaRPr lang="en-US" b="1" dirty="0" smtClean="0"/>
          </a:p>
          <a:p>
            <a:r>
              <a:rPr lang="en-US" dirty="0" smtClean="0"/>
              <a:t>But </a:t>
            </a:r>
            <a:r>
              <a:rPr lang="en-US" dirty="0" err="1" smtClean="0"/>
              <a:t>c.u.s</a:t>
            </a:r>
            <a:r>
              <a:rPr lang="en-US" dirty="0" smtClean="0"/>
              <a:t> </a:t>
            </a:r>
            <a:r>
              <a:rPr lang="en-US" u="sng" dirty="0" smtClean="0"/>
              <a:t>do</a:t>
            </a:r>
            <a:r>
              <a:rPr lang="en-US" dirty="0" smtClean="0"/>
              <a:t> believe that sin is dreadful and has dreadful consequences</a:t>
            </a:r>
          </a:p>
          <a:p>
            <a:r>
              <a:rPr lang="en-US" dirty="0" err="1" smtClean="0"/>
              <a:t>C.u.’s</a:t>
            </a:r>
            <a:r>
              <a:rPr lang="en-US" dirty="0" smtClean="0"/>
              <a:t> </a:t>
            </a:r>
            <a:r>
              <a:rPr lang="en-US" u="sng" dirty="0" smtClean="0"/>
              <a:t>do</a:t>
            </a:r>
            <a:r>
              <a:rPr lang="en-US" dirty="0" smtClean="0"/>
              <a:t> believe that sin is serious and warrants punishment</a:t>
            </a:r>
          </a:p>
          <a:p>
            <a:r>
              <a:rPr lang="en-US" dirty="0" err="1" smtClean="0"/>
              <a:t>C.u.s</a:t>
            </a:r>
            <a:r>
              <a:rPr lang="en-US" dirty="0" smtClean="0"/>
              <a:t> do not have a weak view of sin but a strong view of grace</a:t>
            </a:r>
          </a:p>
          <a:p>
            <a:r>
              <a:rPr lang="en-US" dirty="0" smtClean="0"/>
              <a:t>sinners do not deserve to be saved but “where sin abounds grace abounds all the more”</a:t>
            </a:r>
            <a:endParaRPr lang="en-US" dirty="0"/>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Universalism undermines divine justice and wrath</a:t>
            </a:r>
            <a:endParaRPr lang="en-US" dirty="0"/>
          </a:p>
        </p:txBody>
      </p:sp>
      <p:sp>
        <p:nvSpPr>
          <p:cNvPr id="3" name="Content Placeholder 2"/>
          <p:cNvSpPr>
            <a:spLocks noGrp="1"/>
          </p:cNvSpPr>
          <p:nvPr>
            <p:ph idx="1"/>
          </p:nvPr>
        </p:nvSpPr>
        <p:spPr/>
        <p:txBody>
          <a:bodyPr/>
          <a:lstStyle/>
          <a:p>
            <a:r>
              <a:rPr lang="en-US" b="1" i="1" dirty="0" smtClean="0"/>
              <a:t>It focuses on divine love and forgets divine justice and wrath</a:t>
            </a:r>
          </a:p>
          <a:p>
            <a:r>
              <a:rPr lang="en-US" dirty="0" err="1" smtClean="0"/>
              <a:t>C.u</a:t>
            </a:r>
            <a:r>
              <a:rPr lang="en-US" dirty="0" smtClean="0"/>
              <a:t>. refuses to disconnect divine love, justice, and wrath</a:t>
            </a:r>
          </a:p>
          <a:p>
            <a:r>
              <a:rPr lang="en-US" dirty="0" smtClean="0"/>
              <a:t>God’s love is just and, in some situations, is wrathful.</a:t>
            </a:r>
          </a:p>
          <a:p>
            <a:r>
              <a:rPr lang="en-US" dirty="0" smtClean="0"/>
              <a:t>God’s justice is loving and restorative</a:t>
            </a:r>
          </a:p>
          <a:p>
            <a:r>
              <a:rPr lang="en-US" dirty="0" err="1" smtClean="0"/>
              <a:t>C.u.s</a:t>
            </a:r>
            <a:r>
              <a:rPr lang="en-US" dirty="0" smtClean="0"/>
              <a:t> do believe in eschatological wrath but we do not see it as the end of the story</a:t>
            </a:r>
            <a:endParaRPr lang="en-US" dirty="0"/>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Universalism rejects hell</a:t>
            </a:r>
            <a:endParaRPr lang="en-US" dirty="0"/>
          </a:p>
        </p:txBody>
      </p:sp>
      <p:sp>
        <p:nvSpPr>
          <p:cNvPr id="3" name="Content Placeholder 2"/>
          <p:cNvSpPr>
            <a:spLocks noGrp="1"/>
          </p:cNvSpPr>
          <p:nvPr>
            <p:ph idx="1"/>
          </p:nvPr>
        </p:nvSpPr>
        <p:spPr/>
        <p:txBody>
          <a:bodyPr/>
          <a:lstStyle/>
          <a:p>
            <a:r>
              <a:rPr lang="en-US" b="1" i="1" dirty="0" smtClean="0"/>
              <a:t>The Bible teaches hell but universalists deny the clear teaching of Scripture</a:t>
            </a:r>
          </a:p>
          <a:p>
            <a:r>
              <a:rPr lang="en-US" dirty="0" err="1" smtClean="0"/>
              <a:t>C.u.s</a:t>
            </a:r>
            <a:r>
              <a:rPr lang="en-US" dirty="0" smtClean="0"/>
              <a:t> have historically sought to do justice to the biblical teachings on “the punishment of the age to come”</a:t>
            </a:r>
          </a:p>
          <a:p>
            <a:r>
              <a:rPr lang="en-US" dirty="0" smtClean="0"/>
              <a:t>They did not reject the biblical teaching but interpreted it in non-everlasting terms</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Universalism undermines Christ’s role in salvation</a:t>
            </a:r>
            <a:endParaRPr lang="en-US" dirty="0"/>
          </a:p>
        </p:txBody>
      </p:sp>
      <p:sp>
        <p:nvSpPr>
          <p:cNvPr id="3" name="Content Placeholder 2"/>
          <p:cNvSpPr>
            <a:spLocks noGrp="1"/>
          </p:cNvSpPr>
          <p:nvPr>
            <p:ph idx="1"/>
          </p:nvPr>
        </p:nvSpPr>
        <p:spPr/>
        <p:txBody>
          <a:bodyPr/>
          <a:lstStyle/>
          <a:p>
            <a:r>
              <a:rPr lang="en-US" b="1" i="1" dirty="0" smtClean="0"/>
              <a:t>It makes Jesus merely “</a:t>
            </a:r>
            <a:r>
              <a:rPr lang="en-US" b="1" i="1" u="sng" dirty="0" smtClean="0"/>
              <a:t>a</a:t>
            </a:r>
            <a:r>
              <a:rPr lang="en-US" b="1" i="1" dirty="0" smtClean="0"/>
              <a:t> way to salvation” alongside others (not “</a:t>
            </a:r>
            <a:r>
              <a:rPr lang="en-US" b="1" i="1" u="sng" dirty="0" smtClean="0"/>
              <a:t>the</a:t>
            </a:r>
            <a:r>
              <a:rPr lang="en-US" b="1" i="1" dirty="0" smtClean="0"/>
              <a:t> way”)  thereby de-centering Christ</a:t>
            </a:r>
          </a:p>
          <a:p>
            <a:r>
              <a:rPr lang="en-US" dirty="0" smtClean="0"/>
              <a:t>This objection confuses universalism with pluralism</a:t>
            </a:r>
          </a:p>
          <a:p>
            <a:r>
              <a:rPr lang="en-US" dirty="0" err="1" smtClean="0"/>
              <a:t>C.u.s</a:t>
            </a:r>
            <a:r>
              <a:rPr lang="en-US" dirty="0" smtClean="0"/>
              <a:t> have always said that salvation is found in Christ alone—there is no other way</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Universalism undermines the importance of faith in Christ</a:t>
            </a:r>
            <a:endParaRPr lang="en-US" dirty="0"/>
          </a:p>
        </p:txBody>
      </p:sp>
      <p:sp>
        <p:nvSpPr>
          <p:cNvPr id="3" name="Content Placeholder 2"/>
          <p:cNvSpPr>
            <a:spLocks noGrp="1"/>
          </p:cNvSpPr>
          <p:nvPr>
            <p:ph idx="1"/>
          </p:nvPr>
        </p:nvSpPr>
        <p:spPr/>
        <p:txBody>
          <a:bodyPr/>
          <a:lstStyle/>
          <a:p>
            <a:r>
              <a:rPr lang="en-US" b="1" i="1" dirty="0" smtClean="0"/>
              <a:t>OK, </a:t>
            </a:r>
            <a:r>
              <a:rPr lang="en-US" b="1" i="1" dirty="0" err="1" smtClean="0"/>
              <a:t>c.u</a:t>
            </a:r>
            <a:r>
              <a:rPr lang="en-US" b="1" i="1" dirty="0" smtClean="0"/>
              <a:t>. may say that salvation is only through Christ but it also says that salvation applies to all. Thus one’s response to Christ becomes irrelevant</a:t>
            </a:r>
          </a:p>
          <a:p>
            <a:r>
              <a:rPr lang="en-US" dirty="0" smtClean="0"/>
              <a:t>Some </a:t>
            </a:r>
            <a:r>
              <a:rPr lang="en-US" dirty="0" err="1" smtClean="0"/>
              <a:t>c.u.s</a:t>
            </a:r>
            <a:r>
              <a:rPr lang="en-US" dirty="0" smtClean="0"/>
              <a:t> are </a:t>
            </a:r>
            <a:r>
              <a:rPr lang="en-US" u="sng" dirty="0" err="1" smtClean="0"/>
              <a:t>inclusivists</a:t>
            </a:r>
            <a:r>
              <a:rPr lang="en-US" dirty="0" smtClean="0"/>
              <a:t> and others are </a:t>
            </a:r>
            <a:r>
              <a:rPr lang="en-US" u="sng" dirty="0" smtClean="0"/>
              <a:t>exclusivists</a:t>
            </a:r>
            <a:r>
              <a:rPr lang="en-US" dirty="0" smtClean="0"/>
              <a:t> but all make salvation Jesus-</a:t>
            </a:r>
            <a:r>
              <a:rPr lang="en-US" dirty="0" err="1" smtClean="0"/>
              <a:t>centred</a:t>
            </a:r>
            <a:r>
              <a:rPr lang="en-US" dirty="0" smtClean="0"/>
              <a:t> and dependent on one’s response to God</a:t>
            </a:r>
          </a:p>
          <a:p>
            <a:r>
              <a:rPr lang="en-US" dirty="0" err="1" smtClean="0"/>
              <a:t>C.u</a:t>
            </a:r>
            <a:r>
              <a:rPr lang="en-US" dirty="0" smtClean="0"/>
              <a:t>. says that all will be saved but it does not say that they will be saved irrespective of their response to God in Christ. Rather it says that </a:t>
            </a:r>
            <a:r>
              <a:rPr lang="en-US" u="sng" dirty="0" smtClean="0"/>
              <a:t>in the end they will response aright</a:t>
            </a:r>
          </a:p>
          <a:p>
            <a:endParaRPr lang="en-US" dirty="0" smtClean="0"/>
          </a:p>
          <a:p>
            <a:endParaRPr lang="en-US" dirty="0"/>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Universalism undermines mission</a:t>
            </a:r>
            <a:endParaRPr lang="en-US" dirty="0"/>
          </a:p>
        </p:txBody>
      </p:sp>
      <p:sp>
        <p:nvSpPr>
          <p:cNvPr id="3" name="Content Placeholder 2"/>
          <p:cNvSpPr>
            <a:spLocks noGrp="1"/>
          </p:cNvSpPr>
          <p:nvPr>
            <p:ph idx="1"/>
          </p:nvPr>
        </p:nvSpPr>
        <p:spPr/>
        <p:txBody>
          <a:bodyPr/>
          <a:lstStyle/>
          <a:p>
            <a:r>
              <a:rPr lang="en-US" b="1" i="1" dirty="0" smtClean="0"/>
              <a:t>By claiming that all will be saved </a:t>
            </a:r>
            <a:r>
              <a:rPr lang="en-US" b="1" i="1" dirty="0" err="1" smtClean="0"/>
              <a:t>c.u</a:t>
            </a:r>
            <a:r>
              <a:rPr lang="en-US" b="1" i="1" dirty="0" smtClean="0"/>
              <a:t>. undermines the motivation for mission (for even if we do nothing all will be saved anyway)</a:t>
            </a:r>
          </a:p>
          <a:p>
            <a:r>
              <a:rPr lang="en-US" dirty="0" smtClean="0"/>
              <a:t>Mission has many more motivators than avoiding hell and the church needs to cultivate them</a:t>
            </a:r>
          </a:p>
          <a:p>
            <a:r>
              <a:rPr lang="en-US" dirty="0" smtClean="0"/>
              <a:t>Avoiding hell can be a motivation for universalist mission too</a:t>
            </a:r>
          </a:p>
          <a:p>
            <a:r>
              <a:rPr lang="en-US" dirty="0" smtClean="0"/>
              <a:t>Mission is the church participating in God’s mission of reconciling the world to himself through Christ. It is an </a:t>
            </a:r>
            <a:r>
              <a:rPr lang="en-US" dirty="0" err="1" smtClean="0"/>
              <a:t>honour</a:t>
            </a:r>
            <a:r>
              <a:rPr lang="en-US" dirty="0" smtClean="0"/>
              <a:t> and a joy</a:t>
            </a:r>
            <a:endParaRPr lang="en-US" dirty="0"/>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Universalism undermines the importance of choices in this life</a:t>
            </a:r>
            <a:endParaRPr lang="en-US" dirty="0"/>
          </a:p>
        </p:txBody>
      </p:sp>
      <p:sp>
        <p:nvSpPr>
          <p:cNvPr id="3" name="Content Placeholder 2"/>
          <p:cNvSpPr>
            <a:spLocks noGrp="1"/>
          </p:cNvSpPr>
          <p:nvPr>
            <p:ph idx="1"/>
          </p:nvPr>
        </p:nvSpPr>
        <p:spPr/>
        <p:txBody>
          <a:bodyPr>
            <a:normAutofit fontScale="92500" lnSpcReduction="10000"/>
          </a:bodyPr>
          <a:lstStyle/>
          <a:p>
            <a:r>
              <a:rPr lang="en-US" b="1" i="1" dirty="0" smtClean="0"/>
              <a:t>Our choices in this life are not so important if there is no final cut-off point (death) and so making the right choices is not so urgent</a:t>
            </a:r>
          </a:p>
          <a:p>
            <a:r>
              <a:rPr lang="en-US" dirty="0" smtClean="0"/>
              <a:t>Scripture does teach cut-off points beyond which we cannot avoid the consequences of actions</a:t>
            </a:r>
          </a:p>
          <a:p>
            <a:r>
              <a:rPr lang="en-US" dirty="0" smtClean="0"/>
              <a:t>E.g., parable of ten bridesmaids</a:t>
            </a:r>
          </a:p>
          <a:p>
            <a:r>
              <a:rPr lang="en-US" dirty="0" smtClean="0"/>
              <a:t>E.g., Jeremiah warning Jerusalem</a:t>
            </a:r>
          </a:p>
          <a:p>
            <a:r>
              <a:rPr lang="en-US" dirty="0" smtClean="0"/>
              <a:t>These do motivate good choices—the focus is “act now before it is too late”</a:t>
            </a:r>
          </a:p>
          <a:p>
            <a:r>
              <a:rPr lang="en-US" dirty="0" smtClean="0"/>
              <a:t>Missing the exit on the motorway</a:t>
            </a:r>
            <a:endParaRPr lang="en-US" dirty="0"/>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Universalism trivializes horrors</a:t>
            </a:r>
            <a:endParaRPr lang="en-US" dirty="0"/>
          </a:p>
        </p:txBody>
      </p:sp>
      <p:sp>
        <p:nvSpPr>
          <p:cNvPr id="3" name="Content Placeholder 2"/>
          <p:cNvSpPr>
            <a:spLocks noGrp="1"/>
          </p:cNvSpPr>
          <p:nvPr>
            <p:ph idx="1"/>
          </p:nvPr>
        </p:nvSpPr>
        <p:spPr/>
        <p:txBody>
          <a:bodyPr/>
          <a:lstStyle/>
          <a:p>
            <a:r>
              <a:rPr lang="en-US" b="1" i="1" dirty="0" smtClean="0"/>
              <a:t>Some evils are so horrendous that nothing short of final destruction would do justice to them. To say that Stalin will be saved, for instance, would be to trivialize his crimes</a:t>
            </a:r>
          </a:p>
          <a:p>
            <a:r>
              <a:rPr lang="en-US" dirty="0" err="1" smtClean="0"/>
              <a:t>C.u</a:t>
            </a:r>
            <a:r>
              <a:rPr lang="en-US" dirty="0" smtClean="0"/>
              <a:t>. does not deny eschatological punishment</a:t>
            </a:r>
          </a:p>
          <a:p>
            <a:r>
              <a:rPr lang="en-US" dirty="0" smtClean="0"/>
              <a:t>No </a:t>
            </a:r>
            <a:r>
              <a:rPr lang="en-US" dirty="0" err="1" smtClean="0"/>
              <a:t>c.u</a:t>
            </a:r>
            <a:r>
              <a:rPr lang="en-US" dirty="0" smtClean="0"/>
              <a:t>. says that Stalin, say, is saved in an untransformed state—he is not simply “let off” because God is “nice”</a:t>
            </a:r>
          </a:p>
          <a:p>
            <a:r>
              <a:rPr lang="en-US" dirty="0" smtClean="0"/>
              <a:t>Indeed, we need to review our discomfort with Stalin’s salvation in light of the gospel</a:t>
            </a:r>
            <a:endParaRPr lang="en-US" dirty="0"/>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72</TotalTime>
  <Words>767</Words>
  <Application>Microsoft Office PowerPoint</Application>
  <PresentationFormat>On-screen Show (4:3)</PresentationFormat>
  <Paragraphs>54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Plaza</vt:lpstr>
      <vt:lpstr>Objections to Universalism</vt:lpstr>
      <vt:lpstr>Universalism undermines the seriousness of sin</vt:lpstr>
      <vt:lpstr>Universalism undermines divine justice and wrath</vt:lpstr>
      <vt:lpstr>Universalism rejects hell</vt:lpstr>
      <vt:lpstr>Universalism undermines Christ’s role in salvation</vt:lpstr>
      <vt:lpstr>Universalism undermines the importance of faith in Christ</vt:lpstr>
      <vt:lpstr>Universalism undermines mission</vt:lpstr>
      <vt:lpstr>Universalism undermines the importance of choices in this life</vt:lpstr>
      <vt:lpstr>Universalism trivializes horrors</vt:lpstr>
      <vt:lpstr>Universalism undermines divine freedom</vt:lpstr>
      <vt:lpstr>Universalism was declared heresy in 553AD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Objections to Universalism</dc:title>
  <dc:creator>Robin Parry</dc:creator>
  <cp:lastModifiedBy>Andrew Cyril Mark Tweedy</cp:lastModifiedBy>
  <cp:revision>4</cp:revision>
  <dcterms:created xsi:type="dcterms:W3CDTF">2012-12-07T11:20:17Z</dcterms:created>
  <dcterms:modified xsi:type="dcterms:W3CDTF">2012-12-10T11:50:35Z</dcterms:modified>
</cp:coreProperties>
</file>